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1"/>
  </p:notesMasterIdLst>
  <p:sldIdLst>
    <p:sldId id="256" r:id="rId2"/>
    <p:sldId id="259" r:id="rId3"/>
    <p:sldId id="360" r:id="rId4"/>
    <p:sldId id="344" r:id="rId5"/>
    <p:sldId id="349" r:id="rId6"/>
    <p:sldId id="337" r:id="rId7"/>
    <p:sldId id="351" r:id="rId8"/>
    <p:sldId id="398" r:id="rId9"/>
    <p:sldId id="361" r:id="rId10"/>
    <p:sldId id="374" r:id="rId11"/>
    <p:sldId id="375" r:id="rId12"/>
    <p:sldId id="257" r:id="rId13"/>
    <p:sldId id="258" r:id="rId14"/>
    <p:sldId id="386" r:id="rId15"/>
    <p:sldId id="399" r:id="rId16"/>
    <p:sldId id="387" r:id="rId17"/>
    <p:sldId id="388" r:id="rId18"/>
    <p:sldId id="393" r:id="rId19"/>
    <p:sldId id="365" r:id="rId20"/>
    <p:sldId id="382" r:id="rId21"/>
    <p:sldId id="346" r:id="rId22"/>
    <p:sldId id="394" r:id="rId23"/>
    <p:sldId id="372" r:id="rId24"/>
    <p:sldId id="373" r:id="rId25"/>
    <p:sldId id="367" r:id="rId26"/>
    <p:sldId id="376" r:id="rId27"/>
    <p:sldId id="384" r:id="rId28"/>
    <p:sldId id="383" r:id="rId29"/>
    <p:sldId id="380" r:id="rId30"/>
    <p:sldId id="379" r:id="rId31"/>
    <p:sldId id="378" r:id="rId32"/>
    <p:sldId id="385" r:id="rId33"/>
    <p:sldId id="359" r:id="rId34"/>
    <p:sldId id="381" r:id="rId35"/>
    <p:sldId id="391" r:id="rId36"/>
    <p:sldId id="397" r:id="rId37"/>
    <p:sldId id="396" r:id="rId38"/>
    <p:sldId id="390" r:id="rId39"/>
    <p:sldId id="389"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0" autoAdjust="0"/>
    <p:restoredTop sz="58130" autoAdjust="0"/>
  </p:normalViewPr>
  <p:slideViewPr>
    <p:cSldViewPr snapToGrid="0">
      <p:cViewPr varScale="1">
        <p:scale>
          <a:sx n="80" d="100"/>
          <a:sy n="80" d="100"/>
        </p:scale>
        <p:origin x="2172"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4CA04C-18FA-4E78-8C3B-F0DD8E694C38}" type="doc">
      <dgm:prSet loTypeId="urn:microsoft.com/office/officeart/2005/8/layout/radial1" loCatId="cycle" qsTypeId="urn:microsoft.com/office/officeart/2005/8/quickstyle/simple2" qsCatId="simple" csTypeId="urn:microsoft.com/office/officeart/2005/8/colors/accent0_3" csCatId="mainScheme" phldr="1"/>
      <dgm:spPr/>
      <dgm:t>
        <a:bodyPr/>
        <a:lstStyle/>
        <a:p>
          <a:endParaRPr lang="en-US"/>
        </a:p>
      </dgm:t>
    </dgm:pt>
    <dgm:pt modelId="{47E21B55-D0DE-4CDB-907D-DE07010CEA80}">
      <dgm:prSet phldrT="[Text]"/>
      <dgm:spPr/>
      <dgm:t>
        <a:bodyPr/>
        <a:lstStyle/>
        <a:p>
          <a:pPr algn="ctr"/>
          <a:r>
            <a:rPr lang="en-US" dirty="0"/>
            <a:t>Trails</a:t>
          </a:r>
        </a:p>
      </dgm:t>
    </dgm:pt>
    <dgm:pt modelId="{C8D32BAC-E30D-4CD6-89EC-DD6BB1EED5EF}" type="parTrans" cxnId="{B7940ED2-D191-41B0-8B46-785C59B7F28B}">
      <dgm:prSet/>
      <dgm:spPr/>
      <dgm:t>
        <a:bodyPr/>
        <a:lstStyle/>
        <a:p>
          <a:pPr algn="ctr"/>
          <a:endParaRPr lang="en-US"/>
        </a:p>
      </dgm:t>
    </dgm:pt>
    <dgm:pt modelId="{9DC12AF5-65D2-4A1D-A238-3A20195320DB}" type="sibTrans" cxnId="{B7940ED2-D191-41B0-8B46-785C59B7F28B}">
      <dgm:prSet/>
      <dgm:spPr/>
      <dgm:t>
        <a:bodyPr/>
        <a:lstStyle/>
        <a:p>
          <a:pPr algn="ctr"/>
          <a:endParaRPr lang="en-US"/>
        </a:p>
      </dgm:t>
    </dgm:pt>
    <dgm:pt modelId="{79E189AF-D9A6-435C-9F5F-E02BAF50B464}">
      <dgm:prSet phldrT="[Text]" custT="1"/>
      <dgm:spPr/>
      <dgm:t>
        <a:bodyPr/>
        <a:lstStyle/>
        <a:p>
          <a:pPr algn="ctr"/>
          <a:r>
            <a:rPr lang="en-US" sz="1200" dirty="0"/>
            <a:t>Growth Management</a:t>
          </a:r>
        </a:p>
      </dgm:t>
    </dgm:pt>
    <dgm:pt modelId="{575C407C-6D25-479F-A77C-A837DA6F0E28}" type="parTrans" cxnId="{482EA749-407C-4C36-80A7-016238E08281}">
      <dgm:prSet/>
      <dgm:spPr/>
      <dgm:t>
        <a:bodyPr/>
        <a:lstStyle/>
        <a:p>
          <a:pPr algn="ctr"/>
          <a:endParaRPr lang="en-US"/>
        </a:p>
      </dgm:t>
    </dgm:pt>
    <dgm:pt modelId="{1443BF90-EBF3-4A24-A4C9-87248E502927}" type="sibTrans" cxnId="{482EA749-407C-4C36-80A7-016238E08281}">
      <dgm:prSet/>
      <dgm:spPr/>
      <dgm:t>
        <a:bodyPr/>
        <a:lstStyle/>
        <a:p>
          <a:pPr algn="ctr"/>
          <a:endParaRPr lang="en-US"/>
        </a:p>
      </dgm:t>
    </dgm:pt>
    <dgm:pt modelId="{AF89165D-F960-4AE8-8750-7613876314C0}">
      <dgm:prSet phldrT="[Text]" custT="1"/>
      <dgm:spPr/>
      <dgm:t>
        <a:bodyPr/>
        <a:lstStyle/>
        <a:p>
          <a:pPr algn="ctr"/>
          <a:r>
            <a:rPr lang="en-US" sz="1200" dirty="0"/>
            <a:t>Stewardship</a:t>
          </a:r>
        </a:p>
      </dgm:t>
    </dgm:pt>
    <dgm:pt modelId="{C9D934E2-413E-4041-9B80-6B600C212723}" type="parTrans" cxnId="{079A47CE-E16A-47E3-9A58-9F26A02BC599}">
      <dgm:prSet/>
      <dgm:spPr/>
      <dgm:t>
        <a:bodyPr/>
        <a:lstStyle/>
        <a:p>
          <a:pPr algn="ctr"/>
          <a:endParaRPr lang="en-US"/>
        </a:p>
      </dgm:t>
    </dgm:pt>
    <dgm:pt modelId="{34606C1E-D526-4580-B1B5-58E0A3A62FB3}" type="sibTrans" cxnId="{079A47CE-E16A-47E3-9A58-9F26A02BC599}">
      <dgm:prSet/>
      <dgm:spPr/>
      <dgm:t>
        <a:bodyPr/>
        <a:lstStyle/>
        <a:p>
          <a:pPr algn="ctr"/>
          <a:endParaRPr lang="en-US"/>
        </a:p>
      </dgm:t>
    </dgm:pt>
    <dgm:pt modelId="{F3F8BF60-AEF9-4DB3-AE42-954938C51E1B}">
      <dgm:prSet phldrT="[Text]" custT="1"/>
      <dgm:spPr/>
      <dgm:t>
        <a:bodyPr/>
        <a:lstStyle/>
        <a:p>
          <a:pPr algn="ctr"/>
          <a:r>
            <a:rPr lang="en-US" sz="1100" dirty="0"/>
            <a:t>Active Transportation</a:t>
          </a:r>
        </a:p>
      </dgm:t>
    </dgm:pt>
    <dgm:pt modelId="{85AEF55A-4312-4E58-8E8D-33D327D9FBCB}" type="parTrans" cxnId="{79167829-3D7C-43F9-9634-E1EF8F544EDB}">
      <dgm:prSet/>
      <dgm:spPr/>
      <dgm:t>
        <a:bodyPr/>
        <a:lstStyle/>
        <a:p>
          <a:pPr algn="ctr"/>
          <a:endParaRPr lang="en-US"/>
        </a:p>
      </dgm:t>
    </dgm:pt>
    <dgm:pt modelId="{6A5679D7-B223-4CE4-81A7-54DC5FE18A1B}" type="sibTrans" cxnId="{79167829-3D7C-43F9-9634-E1EF8F544EDB}">
      <dgm:prSet/>
      <dgm:spPr/>
      <dgm:t>
        <a:bodyPr/>
        <a:lstStyle/>
        <a:p>
          <a:pPr algn="ctr"/>
          <a:endParaRPr lang="en-US"/>
        </a:p>
      </dgm:t>
    </dgm:pt>
    <dgm:pt modelId="{978AE2B4-D6E6-4C18-B9C3-AD6329AE285E}">
      <dgm:prSet phldrT="[Text]" custT="1"/>
      <dgm:spPr/>
      <dgm:t>
        <a:bodyPr/>
        <a:lstStyle/>
        <a:p>
          <a:pPr algn="ctr"/>
          <a:r>
            <a:rPr lang="en-US" sz="1200" dirty="0"/>
            <a:t>Economic Development</a:t>
          </a:r>
        </a:p>
      </dgm:t>
    </dgm:pt>
    <dgm:pt modelId="{AA4FFABC-8019-4F7A-ADEF-7F76939D3282}" type="parTrans" cxnId="{09591C63-DDB6-4570-A77F-3C64DC4E92C2}">
      <dgm:prSet/>
      <dgm:spPr/>
      <dgm:t>
        <a:bodyPr/>
        <a:lstStyle/>
        <a:p>
          <a:pPr algn="ctr"/>
          <a:endParaRPr lang="en-US"/>
        </a:p>
      </dgm:t>
    </dgm:pt>
    <dgm:pt modelId="{75457213-B80F-4097-8FB0-387C61D834B8}" type="sibTrans" cxnId="{09591C63-DDB6-4570-A77F-3C64DC4E92C2}">
      <dgm:prSet/>
      <dgm:spPr/>
      <dgm:t>
        <a:bodyPr/>
        <a:lstStyle/>
        <a:p>
          <a:pPr algn="ctr"/>
          <a:endParaRPr lang="en-US"/>
        </a:p>
      </dgm:t>
    </dgm:pt>
    <dgm:pt modelId="{251E08A4-FDDD-453F-B4B6-22779FDA2250}">
      <dgm:prSet phldrT="[Text]" custT="1"/>
      <dgm:spPr/>
      <dgm:t>
        <a:bodyPr/>
        <a:lstStyle/>
        <a:p>
          <a:pPr algn="ctr"/>
          <a:r>
            <a:rPr lang="en-US" sz="1200" dirty="0"/>
            <a:t>Water Quality Protection</a:t>
          </a:r>
        </a:p>
      </dgm:t>
    </dgm:pt>
    <dgm:pt modelId="{3FF56A3D-EE1F-486D-A25A-B96748DB41EF}" type="parTrans" cxnId="{26909D1D-4F34-49DF-9F9C-DD5CFE04B259}">
      <dgm:prSet/>
      <dgm:spPr/>
      <dgm:t>
        <a:bodyPr/>
        <a:lstStyle/>
        <a:p>
          <a:pPr algn="ctr"/>
          <a:endParaRPr lang="en-US"/>
        </a:p>
      </dgm:t>
    </dgm:pt>
    <dgm:pt modelId="{DD06EDA9-529D-423B-8C1A-CE79310AC8DE}" type="sibTrans" cxnId="{26909D1D-4F34-49DF-9F9C-DD5CFE04B259}">
      <dgm:prSet/>
      <dgm:spPr/>
      <dgm:t>
        <a:bodyPr/>
        <a:lstStyle/>
        <a:p>
          <a:pPr algn="ctr"/>
          <a:endParaRPr lang="en-US"/>
        </a:p>
      </dgm:t>
    </dgm:pt>
    <dgm:pt modelId="{95EA227C-C285-47DA-9968-928CBA32A816}">
      <dgm:prSet phldrT="[Text]"/>
      <dgm:spPr/>
      <dgm:t>
        <a:bodyPr/>
        <a:lstStyle/>
        <a:p>
          <a:pPr algn="ctr"/>
          <a:r>
            <a:rPr lang="en-US" dirty="0"/>
            <a:t>Floodplain Management</a:t>
          </a:r>
        </a:p>
      </dgm:t>
    </dgm:pt>
    <dgm:pt modelId="{2677F8CE-EF16-4C66-9770-A1899D7B0CE9}" type="parTrans" cxnId="{D234E1BF-5DF9-4B31-A509-8FC7731C96EB}">
      <dgm:prSet/>
      <dgm:spPr/>
      <dgm:t>
        <a:bodyPr/>
        <a:lstStyle/>
        <a:p>
          <a:pPr algn="ctr"/>
          <a:endParaRPr lang="en-US"/>
        </a:p>
      </dgm:t>
    </dgm:pt>
    <dgm:pt modelId="{3C64C462-2312-4026-84DA-332466D77DDC}" type="sibTrans" cxnId="{D234E1BF-5DF9-4B31-A509-8FC7731C96EB}">
      <dgm:prSet/>
      <dgm:spPr/>
      <dgm:t>
        <a:bodyPr/>
        <a:lstStyle/>
        <a:p>
          <a:pPr algn="ctr"/>
          <a:endParaRPr lang="en-US"/>
        </a:p>
      </dgm:t>
    </dgm:pt>
    <dgm:pt modelId="{45FEFF7D-76EE-4A6C-972F-255226E1AD71}" type="pres">
      <dgm:prSet presAssocID="{804CA04C-18FA-4E78-8C3B-F0DD8E694C38}" presName="cycle" presStyleCnt="0">
        <dgm:presLayoutVars>
          <dgm:chMax val="1"/>
          <dgm:dir/>
          <dgm:animLvl val="ctr"/>
          <dgm:resizeHandles val="exact"/>
        </dgm:presLayoutVars>
      </dgm:prSet>
      <dgm:spPr/>
    </dgm:pt>
    <dgm:pt modelId="{01136071-2A76-4929-A944-42376BADD794}" type="pres">
      <dgm:prSet presAssocID="{47E21B55-D0DE-4CDB-907D-DE07010CEA80}" presName="centerShape" presStyleLbl="node0" presStyleIdx="0" presStyleCnt="1"/>
      <dgm:spPr/>
    </dgm:pt>
    <dgm:pt modelId="{935EC41A-B794-4DE7-B5A0-961C5D187039}" type="pres">
      <dgm:prSet presAssocID="{575C407C-6D25-479F-A77C-A837DA6F0E28}" presName="Name9" presStyleLbl="parChTrans1D2" presStyleIdx="0" presStyleCnt="6"/>
      <dgm:spPr/>
    </dgm:pt>
    <dgm:pt modelId="{53BC29BF-BD35-4A88-8EC2-5C71A813BF55}" type="pres">
      <dgm:prSet presAssocID="{575C407C-6D25-479F-A77C-A837DA6F0E28}" presName="connTx" presStyleLbl="parChTrans1D2" presStyleIdx="0" presStyleCnt="6"/>
      <dgm:spPr/>
    </dgm:pt>
    <dgm:pt modelId="{D57C907D-932A-48F5-B5E4-1659393E0148}" type="pres">
      <dgm:prSet presAssocID="{79E189AF-D9A6-435C-9F5F-E02BAF50B464}" presName="node" presStyleLbl="node1" presStyleIdx="0" presStyleCnt="6">
        <dgm:presLayoutVars>
          <dgm:bulletEnabled val="1"/>
        </dgm:presLayoutVars>
      </dgm:prSet>
      <dgm:spPr/>
    </dgm:pt>
    <dgm:pt modelId="{B0071708-3DB3-4982-AF65-857F38EDE7D7}" type="pres">
      <dgm:prSet presAssocID="{C9D934E2-413E-4041-9B80-6B600C212723}" presName="Name9" presStyleLbl="parChTrans1D2" presStyleIdx="1" presStyleCnt="6"/>
      <dgm:spPr/>
    </dgm:pt>
    <dgm:pt modelId="{9451240E-3A5D-4312-AC4C-8C58925FA429}" type="pres">
      <dgm:prSet presAssocID="{C9D934E2-413E-4041-9B80-6B600C212723}" presName="connTx" presStyleLbl="parChTrans1D2" presStyleIdx="1" presStyleCnt="6"/>
      <dgm:spPr/>
    </dgm:pt>
    <dgm:pt modelId="{E6496175-D7A4-4384-BE10-DB7ACE50DAC3}" type="pres">
      <dgm:prSet presAssocID="{AF89165D-F960-4AE8-8750-7613876314C0}" presName="node" presStyleLbl="node1" presStyleIdx="1" presStyleCnt="6">
        <dgm:presLayoutVars>
          <dgm:bulletEnabled val="1"/>
        </dgm:presLayoutVars>
      </dgm:prSet>
      <dgm:spPr/>
    </dgm:pt>
    <dgm:pt modelId="{0220AD5E-C7B9-4892-8B50-918B2467A0A5}" type="pres">
      <dgm:prSet presAssocID="{85AEF55A-4312-4E58-8E8D-33D327D9FBCB}" presName="Name9" presStyleLbl="parChTrans1D2" presStyleIdx="2" presStyleCnt="6"/>
      <dgm:spPr/>
    </dgm:pt>
    <dgm:pt modelId="{AE3E7209-B88D-48AC-B834-C0E6269277F7}" type="pres">
      <dgm:prSet presAssocID="{85AEF55A-4312-4E58-8E8D-33D327D9FBCB}" presName="connTx" presStyleLbl="parChTrans1D2" presStyleIdx="2" presStyleCnt="6"/>
      <dgm:spPr/>
    </dgm:pt>
    <dgm:pt modelId="{DD2556F6-BAA4-4126-A747-F0B5CBC93678}" type="pres">
      <dgm:prSet presAssocID="{F3F8BF60-AEF9-4DB3-AE42-954938C51E1B}" presName="node" presStyleLbl="node1" presStyleIdx="2" presStyleCnt="6">
        <dgm:presLayoutVars>
          <dgm:bulletEnabled val="1"/>
        </dgm:presLayoutVars>
      </dgm:prSet>
      <dgm:spPr/>
    </dgm:pt>
    <dgm:pt modelId="{26950974-D7CF-440A-90D1-9A92E55A32C6}" type="pres">
      <dgm:prSet presAssocID="{AA4FFABC-8019-4F7A-ADEF-7F76939D3282}" presName="Name9" presStyleLbl="parChTrans1D2" presStyleIdx="3" presStyleCnt="6"/>
      <dgm:spPr/>
    </dgm:pt>
    <dgm:pt modelId="{DC1F4FDB-47B7-4973-9589-913AD91894BF}" type="pres">
      <dgm:prSet presAssocID="{AA4FFABC-8019-4F7A-ADEF-7F76939D3282}" presName="connTx" presStyleLbl="parChTrans1D2" presStyleIdx="3" presStyleCnt="6"/>
      <dgm:spPr/>
    </dgm:pt>
    <dgm:pt modelId="{03EC92F2-BB82-4D2A-AA2D-6A1C0FEBBF55}" type="pres">
      <dgm:prSet presAssocID="{978AE2B4-D6E6-4C18-B9C3-AD6329AE285E}" presName="node" presStyleLbl="node1" presStyleIdx="3" presStyleCnt="6">
        <dgm:presLayoutVars>
          <dgm:bulletEnabled val="1"/>
        </dgm:presLayoutVars>
      </dgm:prSet>
      <dgm:spPr/>
    </dgm:pt>
    <dgm:pt modelId="{DC841EB6-72CC-4064-AC56-FC6AFCF1A90A}" type="pres">
      <dgm:prSet presAssocID="{2677F8CE-EF16-4C66-9770-A1899D7B0CE9}" presName="Name9" presStyleLbl="parChTrans1D2" presStyleIdx="4" presStyleCnt="6"/>
      <dgm:spPr/>
    </dgm:pt>
    <dgm:pt modelId="{5FA993D7-6320-4447-91B2-081D9CE57335}" type="pres">
      <dgm:prSet presAssocID="{2677F8CE-EF16-4C66-9770-A1899D7B0CE9}" presName="connTx" presStyleLbl="parChTrans1D2" presStyleIdx="4" presStyleCnt="6"/>
      <dgm:spPr/>
    </dgm:pt>
    <dgm:pt modelId="{6BF6E53B-C871-409D-85C6-8333214B0CB6}" type="pres">
      <dgm:prSet presAssocID="{95EA227C-C285-47DA-9968-928CBA32A816}" presName="node" presStyleLbl="node1" presStyleIdx="4" presStyleCnt="6">
        <dgm:presLayoutVars>
          <dgm:bulletEnabled val="1"/>
        </dgm:presLayoutVars>
      </dgm:prSet>
      <dgm:spPr/>
    </dgm:pt>
    <dgm:pt modelId="{342BEEEC-1777-449D-9CF4-D093A4B4BBCB}" type="pres">
      <dgm:prSet presAssocID="{3FF56A3D-EE1F-486D-A25A-B96748DB41EF}" presName="Name9" presStyleLbl="parChTrans1D2" presStyleIdx="5" presStyleCnt="6"/>
      <dgm:spPr/>
    </dgm:pt>
    <dgm:pt modelId="{4D969C60-4AB1-4F54-B2DF-00A6EE568F14}" type="pres">
      <dgm:prSet presAssocID="{3FF56A3D-EE1F-486D-A25A-B96748DB41EF}" presName="connTx" presStyleLbl="parChTrans1D2" presStyleIdx="5" presStyleCnt="6"/>
      <dgm:spPr/>
    </dgm:pt>
    <dgm:pt modelId="{DF161614-1EC7-4D58-8B0B-A0AAE8EDBB16}" type="pres">
      <dgm:prSet presAssocID="{251E08A4-FDDD-453F-B4B6-22779FDA2250}" presName="node" presStyleLbl="node1" presStyleIdx="5" presStyleCnt="6" custRadScaleRad="101991" custRadScaleInc="4934">
        <dgm:presLayoutVars>
          <dgm:bulletEnabled val="1"/>
        </dgm:presLayoutVars>
      </dgm:prSet>
      <dgm:spPr/>
    </dgm:pt>
  </dgm:ptLst>
  <dgm:cxnLst>
    <dgm:cxn modelId="{81FBC31A-0890-4182-A12B-E5ABAD64EF83}" type="presOf" srcId="{AF89165D-F960-4AE8-8750-7613876314C0}" destId="{E6496175-D7A4-4384-BE10-DB7ACE50DAC3}" srcOrd="0" destOrd="0" presId="urn:microsoft.com/office/officeart/2005/8/layout/radial1"/>
    <dgm:cxn modelId="{26909D1D-4F34-49DF-9F9C-DD5CFE04B259}" srcId="{47E21B55-D0DE-4CDB-907D-DE07010CEA80}" destId="{251E08A4-FDDD-453F-B4B6-22779FDA2250}" srcOrd="5" destOrd="0" parTransId="{3FF56A3D-EE1F-486D-A25A-B96748DB41EF}" sibTransId="{DD06EDA9-529D-423B-8C1A-CE79310AC8DE}"/>
    <dgm:cxn modelId="{9D0B8727-F447-461E-ACB4-EFB2F06F7707}" type="presOf" srcId="{AA4FFABC-8019-4F7A-ADEF-7F76939D3282}" destId="{26950974-D7CF-440A-90D1-9A92E55A32C6}" srcOrd="0" destOrd="0" presId="urn:microsoft.com/office/officeart/2005/8/layout/radial1"/>
    <dgm:cxn modelId="{BF52DC27-AE11-4ED3-A1B0-1A16F3A76C86}" type="presOf" srcId="{978AE2B4-D6E6-4C18-B9C3-AD6329AE285E}" destId="{03EC92F2-BB82-4D2A-AA2D-6A1C0FEBBF55}" srcOrd="0" destOrd="0" presId="urn:microsoft.com/office/officeart/2005/8/layout/radial1"/>
    <dgm:cxn modelId="{7DBBFF27-AD14-4A21-840D-72BEEB871AA4}" type="presOf" srcId="{3FF56A3D-EE1F-486D-A25A-B96748DB41EF}" destId="{4D969C60-4AB1-4F54-B2DF-00A6EE568F14}" srcOrd="1" destOrd="0" presId="urn:microsoft.com/office/officeart/2005/8/layout/radial1"/>
    <dgm:cxn modelId="{79167829-3D7C-43F9-9634-E1EF8F544EDB}" srcId="{47E21B55-D0DE-4CDB-907D-DE07010CEA80}" destId="{F3F8BF60-AEF9-4DB3-AE42-954938C51E1B}" srcOrd="2" destOrd="0" parTransId="{85AEF55A-4312-4E58-8E8D-33D327D9FBCB}" sibTransId="{6A5679D7-B223-4CE4-81A7-54DC5FE18A1B}"/>
    <dgm:cxn modelId="{57D2663F-90B5-4D73-979A-63B867DA3342}" type="presOf" srcId="{3FF56A3D-EE1F-486D-A25A-B96748DB41EF}" destId="{342BEEEC-1777-449D-9CF4-D093A4B4BBCB}" srcOrd="0" destOrd="0" presId="urn:microsoft.com/office/officeart/2005/8/layout/radial1"/>
    <dgm:cxn modelId="{1F14F85D-1C2A-4AD4-A1D9-26105F6E8A2E}" type="presOf" srcId="{C9D934E2-413E-4041-9B80-6B600C212723}" destId="{B0071708-3DB3-4982-AF65-857F38EDE7D7}" srcOrd="0" destOrd="0" presId="urn:microsoft.com/office/officeart/2005/8/layout/radial1"/>
    <dgm:cxn modelId="{09591C63-DDB6-4570-A77F-3C64DC4E92C2}" srcId="{47E21B55-D0DE-4CDB-907D-DE07010CEA80}" destId="{978AE2B4-D6E6-4C18-B9C3-AD6329AE285E}" srcOrd="3" destOrd="0" parTransId="{AA4FFABC-8019-4F7A-ADEF-7F76939D3282}" sibTransId="{75457213-B80F-4097-8FB0-387C61D834B8}"/>
    <dgm:cxn modelId="{EAA52766-E31B-4E75-AE5C-3FEB2F1BE4DA}" type="presOf" srcId="{575C407C-6D25-479F-A77C-A837DA6F0E28}" destId="{53BC29BF-BD35-4A88-8EC2-5C71A813BF55}" srcOrd="1" destOrd="0" presId="urn:microsoft.com/office/officeart/2005/8/layout/radial1"/>
    <dgm:cxn modelId="{482EA749-407C-4C36-80A7-016238E08281}" srcId="{47E21B55-D0DE-4CDB-907D-DE07010CEA80}" destId="{79E189AF-D9A6-435C-9F5F-E02BAF50B464}" srcOrd="0" destOrd="0" parTransId="{575C407C-6D25-479F-A77C-A837DA6F0E28}" sibTransId="{1443BF90-EBF3-4A24-A4C9-87248E502927}"/>
    <dgm:cxn modelId="{C108D455-EDF8-45CD-B4F9-E47E88702876}" type="presOf" srcId="{251E08A4-FDDD-453F-B4B6-22779FDA2250}" destId="{DF161614-1EC7-4D58-8B0B-A0AAE8EDBB16}" srcOrd="0" destOrd="0" presId="urn:microsoft.com/office/officeart/2005/8/layout/radial1"/>
    <dgm:cxn modelId="{D5474777-9D03-4D59-9241-C476336AD155}" type="presOf" srcId="{85AEF55A-4312-4E58-8E8D-33D327D9FBCB}" destId="{0220AD5E-C7B9-4892-8B50-918B2467A0A5}" srcOrd="0" destOrd="0" presId="urn:microsoft.com/office/officeart/2005/8/layout/radial1"/>
    <dgm:cxn modelId="{C726BE8C-8CB0-4783-978E-19A49E0C91BD}" type="presOf" srcId="{2677F8CE-EF16-4C66-9770-A1899D7B0CE9}" destId="{DC841EB6-72CC-4064-AC56-FC6AFCF1A90A}" srcOrd="0" destOrd="0" presId="urn:microsoft.com/office/officeart/2005/8/layout/radial1"/>
    <dgm:cxn modelId="{20AFCD8D-4132-40C8-97A3-97CF404D16A3}" type="presOf" srcId="{79E189AF-D9A6-435C-9F5F-E02BAF50B464}" destId="{D57C907D-932A-48F5-B5E4-1659393E0148}" srcOrd="0" destOrd="0" presId="urn:microsoft.com/office/officeart/2005/8/layout/radial1"/>
    <dgm:cxn modelId="{7E1B4394-AAC9-401B-8FBC-C9C572CA3B69}" type="presOf" srcId="{C9D934E2-413E-4041-9B80-6B600C212723}" destId="{9451240E-3A5D-4312-AC4C-8C58925FA429}" srcOrd="1" destOrd="0" presId="urn:microsoft.com/office/officeart/2005/8/layout/radial1"/>
    <dgm:cxn modelId="{28C5249C-4AEB-421D-BF52-E205D9873D33}" type="presOf" srcId="{AA4FFABC-8019-4F7A-ADEF-7F76939D3282}" destId="{DC1F4FDB-47B7-4973-9589-913AD91894BF}" srcOrd="1" destOrd="0" presId="urn:microsoft.com/office/officeart/2005/8/layout/radial1"/>
    <dgm:cxn modelId="{DDD336A6-768E-4430-B544-BC3FB5573D7C}" type="presOf" srcId="{2677F8CE-EF16-4C66-9770-A1899D7B0CE9}" destId="{5FA993D7-6320-4447-91B2-081D9CE57335}" srcOrd="1" destOrd="0" presId="urn:microsoft.com/office/officeart/2005/8/layout/radial1"/>
    <dgm:cxn modelId="{EB8444AA-6771-482C-AC63-63A2893DE032}" type="presOf" srcId="{95EA227C-C285-47DA-9968-928CBA32A816}" destId="{6BF6E53B-C871-409D-85C6-8333214B0CB6}" srcOrd="0" destOrd="0" presId="urn:microsoft.com/office/officeart/2005/8/layout/radial1"/>
    <dgm:cxn modelId="{A44A5CB4-D74D-46B7-81D5-2F70811AC202}" type="presOf" srcId="{575C407C-6D25-479F-A77C-A837DA6F0E28}" destId="{935EC41A-B794-4DE7-B5A0-961C5D187039}" srcOrd="0" destOrd="0" presId="urn:microsoft.com/office/officeart/2005/8/layout/radial1"/>
    <dgm:cxn modelId="{D234E1BF-5DF9-4B31-A509-8FC7731C96EB}" srcId="{47E21B55-D0DE-4CDB-907D-DE07010CEA80}" destId="{95EA227C-C285-47DA-9968-928CBA32A816}" srcOrd="4" destOrd="0" parTransId="{2677F8CE-EF16-4C66-9770-A1899D7B0CE9}" sibTransId="{3C64C462-2312-4026-84DA-332466D77DDC}"/>
    <dgm:cxn modelId="{683F6AC4-9C1C-45B4-A971-D4DAF551DF9E}" type="presOf" srcId="{47E21B55-D0DE-4CDB-907D-DE07010CEA80}" destId="{01136071-2A76-4929-A944-42376BADD794}" srcOrd="0" destOrd="0" presId="urn:microsoft.com/office/officeart/2005/8/layout/radial1"/>
    <dgm:cxn modelId="{AEBAE1C8-8786-477B-96BB-141416CE4A83}" type="presOf" srcId="{F3F8BF60-AEF9-4DB3-AE42-954938C51E1B}" destId="{DD2556F6-BAA4-4126-A747-F0B5CBC93678}" srcOrd="0" destOrd="0" presId="urn:microsoft.com/office/officeart/2005/8/layout/radial1"/>
    <dgm:cxn modelId="{079A47CE-E16A-47E3-9A58-9F26A02BC599}" srcId="{47E21B55-D0DE-4CDB-907D-DE07010CEA80}" destId="{AF89165D-F960-4AE8-8750-7613876314C0}" srcOrd="1" destOrd="0" parTransId="{C9D934E2-413E-4041-9B80-6B600C212723}" sibTransId="{34606C1E-D526-4580-B1B5-58E0A3A62FB3}"/>
    <dgm:cxn modelId="{B7940ED2-D191-41B0-8B46-785C59B7F28B}" srcId="{804CA04C-18FA-4E78-8C3B-F0DD8E694C38}" destId="{47E21B55-D0DE-4CDB-907D-DE07010CEA80}" srcOrd="0" destOrd="0" parTransId="{C8D32BAC-E30D-4CD6-89EC-DD6BB1EED5EF}" sibTransId="{9DC12AF5-65D2-4A1D-A238-3A20195320DB}"/>
    <dgm:cxn modelId="{214FB0E2-EFB4-4205-A928-985B6B6DB9F6}" type="presOf" srcId="{85AEF55A-4312-4E58-8E8D-33D327D9FBCB}" destId="{AE3E7209-B88D-48AC-B834-C0E6269277F7}" srcOrd="1" destOrd="0" presId="urn:microsoft.com/office/officeart/2005/8/layout/radial1"/>
    <dgm:cxn modelId="{C7EEC3FF-5BF5-4E26-93F2-A242517CD2D9}" type="presOf" srcId="{804CA04C-18FA-4E78-8C3B-F0DD8E694C38}" destId="{45FEFF7D-76EE-4A6C-972F-255226E1AD71}" srcOrd="0" destOrd="0" presId="urn:microsoft.com/office/officeart/2005/8/layout/radial1"/>
    <dgm:cxn modelId="{D355A649-9E9C-4BD0-898F-75F8270CAC4A}" type="presParOf" srcId="{45FEFF7D-76EE-4A6C-972F-255226E1AD71}" destId="{01136071-2A76-4929-A944-42376BADD794}" srcOrd="0" destOrd="0" presId="urn:microsoft.com/office/officeart/2005/8/layout/radial1"/>
    <dgm:cxn modelId="{2BA6123A-A414-48E2-AC18-401443303B88}" type="presParOf" srcId="{45FEFF7D-76EE-4A6C-972F-255226E1AD71}" destId="{935EC41A-B794-4DE7-B5A0-961C5D187039}" srcOrd="1" destOrd="0" presId="urn:microsoft.com/office/officeart/2005/8/layout/radial1"/>
    <dgm:cxn modelId="{190ED358-B186-46CC-A1C6-B85598740F16}" type="presParOf" srcId="{935EC41A-B794-4DE7-B5A0-961C5D187039}" destId="{53BC29BF-BD35-4A88-8EC2-5C71A813BF55}" srcOrd="0" destOrd="0" presId="urn:microsoft.com/office/officeart/2005/8/layout/radial1"/>
    <dgm:cxn modelId="{E3584F33-9C20-43D3-86B2-A7340E1A3809}" type="presParOf" srcId="{45FEFF7D-76EE-4A6C-972F-255226E1AD71}" destId="{D57C907D-932A-48F5-B5E4-1659393E0148}" srcOrd="2" destOrd="0" presId="urn:microsoft.com/office/officeart/2005/8/layout/radial1"/>
    <dgm:cxn modelId="{77B97A72-699F-4CC5-8C69-E9646B1E7F82}" type="presParOf" srcId="{45FEFF7D-76EE-4A6C-972F-255226E1AD71}" destId="{B0071708-3DB3-4982-AF65-857F38EDE7D7}" srcOrd="3" destOrd="0" presId="urn:microsoft.com/office/officeart/2005/8/layout/radial1"/>
    <dgm:cxn modelId="{A376D589-1D0B-444E-A776-B786CFB0B7D0}" type="presParOf" srcId="{B0071708-3DB3-4982-AF65-857F38EDE7D7}" destId="{9451240E-3A5D-4312-AC4C-8C58925FA429}" srcOrd="0" destOrd="0" presId="urn:microsoft.com/office/officeart/2005/8/layout/radial1"/>
    <dgm:cxn modelId="{BF867664-FCD6-4969-8DDF-552178CD7E2E}" type="presParOf" srcId="{45FEFF7D-76EE-4A6C-972F-255226E1AD71}" destId="{E6496175-D7A4-4384-BE10-DB7ACE50DAC3}" srcOrd="4" destOrd="0" presId="urn:microsoft.com/office/officeart/2005/8/layout/radial1"/>
    <dgm:cxn modelId="{08155813-F334-4DA9-818B-BA29D9BEC53D}" type="presParOf" srcId="{45FEFF7D-76EE-4A6C-972F-255226E1AD71}" destId="{0220AD5E-C7B9-4892-8B50-918B2467A0A5}" srcOrd="5" destOrd="0" presId="urn:microsoft.com/office/officeart/2005/8/layout/radial1"/>
    <dgm:cxn modelId="{88870536-BD3F-4B0E-85B6-4F1E267C81DD}" type="presParOf" srcId="{0220AD5E-C7B9-4892-8B50-918B2467A0A5}" destId="{AE3E7209-B88D-48AC-B834-C0E6269277F7}" srcOrd="0" destOrd="0" presId="urn:microsoft.com/office/officeart/2005/8/layout/radial1"/>
    <dgm:cxn modelId="{4D525557-06ED-47CF-81EF-2F0628FA10BB}" type="presParOf" srcId="{45FEFF7D-76EE-4A6C-972F-255226E1AD71}" destId="{DD2556F6-BAA4-4126-A747-F0B5CBC93678}" srcOrd="6" destOrd="0" presId="urn:microsoft.com/office/officeart/2005/8/layout/radial1"/>
    <dgm:cxn modelId="{C5DCBEE2-5006-4B11-9ABF-092492241EC4}" type="presParOf" srcId="{45FEFF7D-76EE-4A6C-972F-255226E1AD71}" destId="{26950974-D7CF-440A-90D1-9A92E55A32C6}" srcOrd="7" destOrd="0" presId="urn:microsoft.com/office/officeart/2005/8/layout/radial1"/>
    <dgm:cxn modelId="{6FBA889B-8382-4154-A14A-3933A7C8AB8A}" type="presParOf" srcId="{26950974-D7CF-440A-90D1-9A92E55A32C6}" destId="{DC1F4FDB-47B7-4973-9589-913AD91894BF}" srcOrd="0" destOrd="0" presId="urn:microsoft.com/office/officeart/2005/8/layout/radial1"/>
    <dgm:cxn modelId="{B039CF7C-7DBF-429F-9A1A-2396A4CBBCC0}" type="presParOf" srcId="{45FEFF7D-76EE-4A6C-972F-255226E1AD71}" destId="{03EC92F2-BB82-4D2A-AA2D-6A1C0FEBBF55}" srcOrd="8" destOrd="0" presId="urn:microsoft.com/office/officeart/2005/8/layout/radial1"/>
    <dgm:cxn modelId="{99CECE1B-9281-4309-B0F9-172B9154CF4E}" type="presParOf" srcId="{45FEFF7D-76EE-4A6C-972F-255226E1AD71}" destId="{DC841EB6-72CC-4064-AC56-FC6AFCF1A90A}" srcOrd="9" destOrd="0" presId="urn:microsoft.com/office/officeart/2005/8/layout/radial1"/>
    <dgm:cxn modelId="{F87C4B22-A94B-4449-8783-CB6F592DD802}" type="presParOf" srcId="{DC841EB6-72CC-4064-AC56-FC6AFCF1A90A}" destId="{5FA993D7-6320-4447-91B2-081D9CE57335}" srcOrd="0" destOrd="0" presId="urn:microsoft.com/office/officeart/2005/8/layout/radial1"/>
    <dgm:cxn modelId="{0F27FDC5-A3FD-4565-B459-8CA69625A268}" type="presParOf" srcId="{45FEFF7D-76EE-4A6C-972F-255226E1AD71}" destId="{6BF6E53B-C871-409D-85C6-8333214B0CB6}" srcOrd="10" destOrd="0" presId="urn:microsoft.com/office/officeart/2005/8/layout/radial1"/>
    <dgm:cxn modelId="{DFF430B5-8725-49D2-9A16-87A418C9CEC8}" type="presParOf" srcId="{45FEFF7D-76EE-4A6C-972F-255226E1AD71}" destId="{342BEEEC-1777-449D-9CF4-D093A4B4BBCB}" srcOrd="11" destOrd="0" presId="urn:microsoft.com/office/officeart/2005/8/layout/radial1"/>
    <dgm:cxn modelId="{AF12F2CB-AC4D-4FE2-9720-755E49A6A1D4}" type="presParOf" srcId="{342BEEEC-1777-449D-9CF4-D093A4B4BBCB}" destId="{4D969C60-4AB1-4F54-B2DF-00A6EE568F14}" srcOrd="0" destOrd="0" presId="urn:microsoft.com/office/officeart/2005/8/layout/radial1"/>
    <dgm:cxn modelId="{55AB1A41-5C20-4A1F-AA75-E011674AAA64}" type="presParOf" srcId="{45FEFF7D-76EE-4A6C-972F-255226E1AD71}" destId="{DF161614-1EC7-4D58-8B0B-A0AAE8EDBB16}"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136071-2A76-4929-A944-42376BADD794}">
      <dsp:nvSpPr>
        <dsp:cNvPr id="0" name=""/>
        <dsp:cNvSpPr/>
      </dsp:nvSpPr>
      <dsp:spPr>
        <a:xfrm>
          <a:off x="2713270" y="1753689"/>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n-US" sz="3100" kern="1200" dirty="0"/>
            <a:t>Trails</a:t>
          </a:r>
        </a:p>
      </dsp:txBody>
      <dsp:txXfrm>
        <a:off x="2910371" y="1950790"/>
        <a:ext cx="951685" cy="951685"/>
      </dsp:txXfrm>
    </dsp:sp>
    <dsp:sp modelId="{935EC41A-B794-4DE7-B5A0-961C5D187039}">
      <dsp:nvSpPr>
        <dsp:cNvPr id="0" name=""/>
        <dsp:cNvSpPr/>
      </dsp:nvSpPr>
      <dsp:spPr>
        <a:xfrm rot="16200000">
          <a:off x="3183528" y="1533118"/>
          <a:ext cx="405370" cy="35771"/>
        </a:xfrm>
        <a:custGeom>
          <a:avLst/>
          <a:gdLst/>
          <a:ahLst/>
          <a:cxnLst/>
          <a:rect l="0" t="0" r="0" b="0"/>
          <a:pathLst>
            <a:path>
              <a:moveTo>
                <a:pt x="0" y="17885"/>
              </a:moveTo>
              <a:lnTo>
                <a:pt x="405370"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76079" y="1540870"/>
        <a:ext cx="20268" cy="20268"/>
      </dsp:txXfrm>
    </dsp:sp>
    <dsp:sp modelId="{D57C907D-932A-48F5-B5E4-1659393E0148}">
      <dsp:nvSpPr>
        <dsp:cNvPr id="0" name=""/>
        <dsp:cNvSpPr/>
      </dsp:nvSpPr>
      <dsp:spPr>
        <a:xfrm>
          <a:off x="2713270" y="2431"/>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Growth Management</a:t>
          </a:r>
        </a:p>
      </dsp:txBody>
      <dsp:txXfrm>
        <a:off x="2910371" y="199532"/>
        <a:ext cx="951685" cy="951685"/>
      </dsp:txXfrm>
    </dsp:sp>
    <dsp:sp modelId="{B0071708-3DB3-4982-AF65-857F38EDE7D7}">
      <dsp:nvSpPr>
        <dsp:cNvPr id="0" name=""/>
        <dsp:cNvSpPr/>
      </dsp:nvSpPr>
      <dsp:spPr>
        <a:xfrm rot="19800000">
          <a:off x="3941845" y="1970933"/>
          <a:ext cx="405370" cy="35771"/>
        </a:xfrm>
        <a:custGeom>
          <a:avLst/>
          <a:gdLst/>
          <a:ahLst/>
          <a:cxnLst/>
          <a:rect l="0" t="0" r="0" b="0"/>
          <a:pathLst>
            <a:path>
              <a:moveTo>
                <a:pt x="0" y="17885"/>
              </a:moveTo>
              <a:lnTo>
                <a:pt x="405370"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34396" y="1978684"/>
        <a:ext cx="20268" cy="20268"/>
      </dsp:txXfrm>
    </dsp:sp>
    <dsp:sp modelId="{E6496175-D7A4-4384-BE10-DB7ACE50DAC3}">
      <dsp:nvSpPr>
        <dsp:cNvPr id="0" name=""/>
        <dsp:cNvSpPr/>
      </dsp:nvSpPr>
      <dsp:spPr>
        <a:xfrm>
          <a:off x="4229904" y="878060"/>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Stewardship</a:t>
          </a:r>
        </a:p>
      </dsp:txBody>
      <dsp:txXfrm>
        <a:off x="4427005" y="1075161"/>
        <a:ext cx="951685" cy="951685"/>
      </dsp:txXfrm>
    </dsp:sp>
    <dsp:sp modelId="{0220AD5E-C7B9-4892-8B50-918B2467A0A5}">
      <dsp:nvSpPr>
        <dsp:cNvPr id="0" name=""/>
        <dsp:cNvSpPr/>
      </dsp:nvSpPr>
      <dsp:spPr>
        <a:xfrm rot="1800000">
          <a:off x="3941845" y="2846562"/>
          <a:ext cx="405370" cy="35771"/>
        </a:xfrm>
        <a:custGeom>
          <a:avLst/>
          <a:gdLst/>
          <a:ahLst/>
          <a:cxnLst/>
          <a:rect l="0" t="0" r="0" b="0"/>
          <a:pathLst>
            <a:path>
              <a:moveTo>
                <a:pt x="0" y="17885"/>
              </a:moveTo>
              <a:lnTo>
                <a:pt x="405370"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34396" y="2854313"/>
        <a:ext cx="20268" cy="20268"/>
      </dsp:txXfrm>
    </dsp:sp>
    <dsp:sp modelId="{DD2556F6-BAA4-4126-A747-F0B5CBC93678}">
      <dsp:nvSpPr>
        <dsp:cNvPr id="0" name=""/>
        <dsp:cNvSpPr/>
      </dsp:nvSpPr>
      <dsp:spPr>
        <a:xfrm>
          <a:off x="4229904" y="2629318"/>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Active Transportation</a:t>
          </a:r>
        </a:p>
      </dsp:txBody>
      <dsp:txXfrm>
        <a:off x="4427005" y="2826419"/>
        <a:ext cx="951685" cy="951685"/>
      </dsp:txXfrm>
    </dsp:sp>
    <dsp:sp modelId="{26950974-D7CF-440A-90D1-9A92E55A32C6}">
      <dsp:nvSpPr>
        <dsp:cNvPr id="0" name=""/>
        <dsp:cNvSpPr/>
      </dsp:nvSpPr>
      <dsp:spPr>
        <a:xfrm rot="5400000">
          <a:off x="3183528" y="3284376"/>
          <a:ext cx="405370" cy="35771"/>
        </a:xfrm>
        <a:custGeom>
          <a:avLst/>
          <a:gdLst/>
          <a:ahLst/>
          <a:cxnLst/>
          <a:rect l="0" t="0" r="0" b="0"/>
          <a:pathLst>
            <a:path>
              <a:moveTo>
                <a:pt x="0" y="17885"/>
              </a:moveTo>
              <a:lnTo>
                <a:pt x="405370"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76079" y="3292128"/>
        <a:ext cx="20268" cy="20268"/>
      </dsp:txXfrm>
    </dsp:sp>
    <dsp:sp modelId="{03EC92F2-BB82-4D2A-AA2D-6A1C0FEBBF55}">
      <dsp:nvSpPr>
        <dsp:cNvPr id="0" name=""/>
        <dsp:cNvSpPr/>
      </dsp:nvSpPr>
      <dsp:spPr>
        <a:xfrm>
          <a:off x="2713270" y="3504947"/>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Economic Development</a:t>
          </a:r>
        </a:p>
      </dsp:txBody>
      <dsp:txXfrm>
        <a:off x="2910371" y="3702048"/>
        <a:ext cx="951685" cy="951685"/>
      </dsp:txXfrm>
    </dsp:sp>
    <dsp:sp modelId="{DC841EB6-72CC-4064-AC56-FC6AFCF1A90A}">
      <dsp:nvSpPr>
        <dsp:cNvPr id="0" name=""/>
        <dsp:cNvSpPr/>
      </dsp:nvSpPr>
      <dsp:spPr>
        <a:xfrm rot="9000000">
          <a:off x="2425211" y="2846562"/>
          <a:ext cx="405370" cy="35771"/>
        </a:xfrm>
        <a:custGeom>
          <a:avLst/>
          <a:gdLst/>
          <a:ahLst/>
          <a:cxnLst/>
          <a:rect l="0" t="0" r="0" b="0"/>
          <a:pathLst>
            <a:path>
              <a:moveTo>
                <a:pt x="0" y="17885"/>
              </a:moveTo>
              <a:lnTo>
                <a:pt x="405370"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617762" y="2854313"/>
        <a:ext cx="20268" cy="20268"/>
      </dsp:txXfrm>
    </dsp:sp>
    <dsp:sp modelId="{6BF6E53B-C871-409D-85C6-8333214B0CB6}">
      <dsp:nvSpPr>
        <dsp:cNvPr id="0" name=""/>
        <dsp:cNvSpPr/>
      </dsp:nvSpPr>
      <dsp:spPr>
        <a:xfrm>
          <a:off x="1196636" y="2629318"/>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Floodplain Management</a:t>
          </a:r>
        </a:p>
      </dsp:txBody>
      <dsp:txXfrm>
        <a:off x="1393737" y="2826419"/>
        <a:ext cx="951685" cy="951685"/>
      </dsp:txXfrm>
    </dsp:sp>
    <dsp:sp modelId="{342BEEEC-1777-449D-9CF4-D093A4B4BBCB}">
      <dsp:nvSpPr>
        <dsp:cNvPr id="0" name=""/>
        <dsp:cNvSpPr/>
      </dsp:nvSpPr>
      <dsp:spPr>
        <a:xfrm rot="12688812">
          <a:off x="2404472" y="1942386"/>
          <a:ext cx="440237" cy="35771"/>
        </a:xfrm>
        <a:custGeom>
          <a:avLst/>
          <a:gdLst/>
          <a:ahLst/>
          <a:cxnLst/>
          <a:rect l="0" t="0" r="0" b="0"/>
          <a:pathLst>
            <a:path>
              <a:moveTo>
                <a:pt x="0" y="17885"/>
              </a:moveTo>
              <a:lnTo>
                <a:pt x="440237" y="1788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613585" y="1949266"/>
        <a:ext cx="22011" cy="22011"/>
      </dsp:txXfrm>
    </dsp:sp>
    <dsp:sp modelId="{DF161614-1EC7-4D58-8B0B-A0AAE8EDBB16}">
      <dsp:nvSpPr>
        <dsp:cNvPr id="0" name=""/>
        <dsp:cNvSpPr/>
      </dsp:nvSpPr>
      <dsp:spPr>
        <a:xfrm>
          <a:off x="1190025" y="820967"/>
          <a:ext cx="1345887" cy="1345887"/>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Water Quality Protection</a:t>
          </a:r>
        </a:p>
      </dsp:txBody>
      <dsp:txXfrm>
        <a:off x="1387126" y="1018068"/>
        <a:ext cx="951685" cy="951685"/>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FHWA-SA-19-034  </a:t>
            </a:r>
            <a:endParaRPr lang="en-US" dirty="0"/>
          </a:p>
          <a:p>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3417219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altLang="en-US" dirty="0"/>
              <a:t>Trails have a foundation in many applications and serve a variety of purposes for a community.</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aseline="0" dirty="0"/>
              <a:t>Figure adapted from Chuck Flink.</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857620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Trails and greenways provide numerous benefits to the</a:t>
            </a:r>
            <a:r>
              <a:rPr lang="en-US" b="0" baseline="0" dirty="0"/>
              <a:t> community. Beyond the creation of recreational spaces, trails serve as accessible and comfortable transportation routes, economic growth generators, community gathering places, and (potentially) greenspace corridors/resource management systems.</a:t>
            </a:r>
            <a:endParaRPr lang="en-US" b="0" dirty="0"/>
          </a:p>
          <a:p>
            <a:r>
              <a:rPr lang="en-US" b="1" dirty="0"/>
              <a:t>Notes</a:t>
            </a:r>
            <a:r>
              <a:rPr lang="en-US" dirty="0"/>
              <a:t>:</a:t>
            </a:r>
          </a:p>
          <a:p>
            <a:pPr marL="171450" indent="-171450">
              <a:buFont typeface="Arial" panose="020B0604020202020204" pitchFamily="34" charset="0"/>
              <a:buChar char="•"/>
            </a:pPr>
            <a:r>
              <a:rPr lang="en-US" dirty="0"/>
              <a:t>Trails improve access to employment,</a:t>
            </a:r>
            <a:r>
              <a:rPr lang="en-US" baseline="0" dirty="0"/>
              <a:t> as well as generate revenue through tourism, increased foot traffic, and greater accessibility to commercial areas for those without automobiles. The creation of destination trails (</a:t>
            </a:r>
            <a:r>
              <a:rPr lang="en-US" baseline="0" dirty="0" err="1"/>
              <a:t>e.g</a:t>
            </a:r>
            <a:r>
              <a:rPr lang="en-US" baseline="0" dirty="0"/>
              <a:t> Great Alleghany Passage Trail) can promote tourism, which generates revenue for supporting businesses like hotels, restaurants, etc. This is especially important in rural areas.</a:t>
            </a:r>
          </a:p>
          <a:p>
            <a:pPr marL="171450" indent="-171450">
              <a:buFont typeface="Arial" panose="020B0604020202020204" pitchFamily="34" charset="0"/>
              <a:buChar char="•"/>
            </a:pPr>
            <a:r>
              <a:rPr lang="en-US" baseline="0" dirty="0"/>
              <a:t>Trails promote increased rates of physical activity, as well as promoting greater exposure to green space, both of which are linked to greater public health.</a:t>
            </a:r>
          </a:p>
          <a:p>
            <a:pPr marL="171450" indent="-171450">
              <a:buFont typeface="Arial" panose="020B0604020202020204" pitchFamily="34" charset="0"/>
              <a:buChar char="•"/>
            </a:pPr>
            <a:r>
              <a:rPr lang="en-US" dirty="0"/>
              <a:t>Impervious surfaces and green infrastructure have the potential to make trails an important component of</a:t>
            </a:r>
            <a:r>
              <a:rPr lang="en-US" baseline="0" dirty="0"/>
              <a:t> environmental management. With careful planning these corridors can be simultaneously used as storm water management systems, wildlife corridors, etc.</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Source </a:t>
            </a:r>
            <a:r>
              <a:rPr lang="en-US" sz="1200" b="0" i="0" u="none" strike="noStrike" kern="1200" baseline="0" dirty="0">
                <a:solidFill>
                  <a:schemeClr val="tx1"/>
                </a:solidFill>
                <a:latin typeface="+mn-lt"/>
                <a:ea typeface="+mn-ea"/>
                <a:cs typeface="+mn-cs"/>
              </a:rPr>
              <a:t>Merriam, D.; </a:t>
            </a:r>
            <a:r>
              <a:rPr lang="en-US" sz="1200" b="0" i="0" u="none" strike="noStrike" kern="1200" baseline="0" dirty="0" err="1">
                <a:solidFill>
                  <a:schemeClr val="tx1"/>
                </a:solidFill>
                <a:latin typeface="+mn-lt"/>
                <a:ea typeface="+mn-ea"/>
                <a:cs typeface="+mn-cs"/>
              </a:rPr>
              <a:t>Bality</a:t>
            </a:r>
            <a:r>
              <a:rPr lang="en-US" sz="1200" b="0" i="0" u="none" strike="noStrike" kern="1200" baseline="0" dirty="0">
                <a:solidFill>
                  <a:schemeClr val="tx1"/>
                </a:solidFill>
                <a:latin typeface="+mn-lt"/>
                <a:ea typeface="+mn-ea"/>
                <a:cs typeface="+mn-cs"/>
              </a:rPr>
              <a:t>, A.; Stein, J.; Boehmer, T. (2017). </a:t>
            </a:r>
            <a:r>
              <a:rPr lang="en-US" sz="1200" b="0" i="1" u="none" strike="noStrike" kern="1200" baseline="0" dirty="0">
                <a:solidFill>
                  <a:schemeClr val="tx1"/>
                </a:solidFill>
                <a:latin typeface="+mn-lt"/>
                <a:ea typeface="+mn-ea"/>
                <a:cs typeface="+mn-cs"/>
              </a:rPr>
              <a:t>Improving Public Health through Public Parks and Trails: Eight Common Measures.</a:t>
            </a:r>
            <a:r>
              <a:rPr lang="en-US" sz="1200" b="0" i="0" u="none" strike="noStrike" kern="1200" baseline="0" dirty="0">
                <a:solidFill>
                  <a:schemeClr val="tx1"/>
                </a:solidFill>
                <a:latin typeface="+mn-lt"/>
                <a:ea typeface="+mn-ea"/>
                <a:cs typeface="+mn-cs"/>
              </a:rPr>
              <a:t> Summary report. US Department of Health and Human Services, Centers for Disease Control and Prevention and US Department of the Interior, National Park Service.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O’Brien, Sarah, Matt Hayes, Sarah Searcy, Steve </a:t>
            </a:r>
            <a:r>
              <a:rPr lang="en-US" dirty="0" err="1"/>
              <a:t>Bzomowski</a:t>
            </a:r>
            <a:r>
              <a:rPr lang="en-US" dirty="0"/>
              <a:t>, Steven Bert, and Mary Duffy. (2018). </a:t>
            </a:r>
            <a:r>
              <a:rPr lang="en-US" i="1" dirty="0"/>
              <a:t>Evaluating the Economic Impact of Shared Use Paths in North Carolina</a:t>
            </a:r>
            <a:r>
              <a:rPr lang="en-US" dirty="0"/>
              <a:t>. North Carolina Department of Transportation.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t>American</a:t>
            </a:r>
            <a:r>
              <a:rPr lang="en-US" i="0" baseline="0" dirty="0"/>
              <a:t> Trails. “Economic Benefits of Trail Tourism.” Available: https://www.americantrails.org/economic-benefits</a:t>
            </a:r>
            <a:endParaRPr lang="en-US" i="0" dirty="0"/>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3460679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Economic benefits extend beyond the obvious</a:t>
            </a:r>
            <a:r>
              <a:rPr lang="en-US" b="0" baseline="0" dirty="0"/>
              <a:t> benefits of connection to employment centers and tourism revenue.</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O’Brien, S., Hayes, M., Searcy, S., </a:t>
            </a:r>
            <a:r>
              <a:rPr lang="en-US" dirty="0" err="1"/>
              <a:t>Bzomowski</a:t>
            </a:r>
            <a:r>
              <a:rPr lang="en-US" dirty="0"/>
              <a:t>, S., Bert, S., and M. Duffy. (2018). </a:t>
            </a:r>
            <a:r>
              <a:rPr lang="en-US" i="1" dirty="0"/>
              <a:t>Evaluating the Economic Impact of Shared Use Paths in North Carolina</a:t>
            </a:r>
            <a:r>
              <a:rPr lang="en-US" dirty="0"/>
              <a:t>. North Carolina Department of Transportation.</a:t>
            </a:r>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858768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36442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1677950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Accessibility is an important part of trail development, because it is key to ensuring that trails are available to all groups, including the young, elderly, and people with disabilities. Because trails can provide both transportation and recreation, designers need to consider which accessibility guidelines apply.</a:t>
            </a:r>
            <a:endParaRPr lang="en-US" b="0" dirty="0"/>
          </a:p>
          <a:p>
            <a:r>
              <a:rPr lang="en-US" b="1" dirty="0"/>
              <a:t>Notes</a:t>
            </a:r>
            <a:r>
              <a:rPr lang="en-US" dirty="0"/>
              <a:t>: </a:t>
            </a:r>
          </a:p>
          <a:p>
            <a:pPr marL="171450" indent="-171450">
              <a:buFont typeface="Arial" panose="020B0604020202020204" pitchFamily="34" charset="0"/>
              <a:buChar char="•"/>
            </a:pPr>
            <a:r>
              <a:rPr lang="en-US" dirty="0"/>
              <a:t>Buildings and sites: Standards issued under the Americans with Disabilities Act (ADA) address access in new construction and alterations to State and local government facilities, places of public accommodation, and commercial facilities. Similar standards apply under the Architectural Barriers Act (ABA) to facilities funded by the Federal government. This applies to trailside and trailhead facilities. </a:t>
            </a:r>
          </a:p>
          <a:p>
            <a:pPr marL="171450" indent="-171450">
              <a:buFont typeface="Arial" panose="020B0604020202020204" pitchFamily="34" charset="0"/>
              <a:buChar char="•"/>
            </a:pPr>
            <a:r>
              <a:rPr lang="en-US" dirty="0"/>
              <a:t>Transportation trails: The Access Board is developing new guidelines to cover access to public rights-of-way, including sidewalks, intersections, street crossings, and on-street parking. The Board is also addressing access to shared use paths providing off-road means of transportation and recreation.</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Recreation trails: The Architectural Barriers Act (ABA) Accessibility Standards apply to national parks and other outdoor areas directly developed by the Federal government, but not to outdoor areas developed with Federal grants or loans. However, the ABA Outdoor Areas standards are best practices for outdoor recreational facilities, including recreational trails.</a:t>
            </a:r>
          </a:p>
          <a:p>
            <a:endParaRPr lang="en-US" dirty="0"/>
          </a:p>
          <a:p>
            <a:r>
              <a:rPr lang="en-US" dirty="0"/>
              <a:t>As of spring 2019, the U.S. Access Board is developing accessibility guidelines for shared use paths. In 2014, the US Access Board published guidelines for recreational trails (linked below). Shared-use paths are used by pedestrians so they fall under the accessibility requirements of the Americans with Disabilities Act of 1990. Trails for transportation purposes should comply with public rights-of-way guidelines, but trails intended primarily for recreational use may use recreation guidelines.</a:t>
            </a:r>
          </a:p>
          <a:p>
            <a:endParaRPr lang="en-US" dirty="0"/>
          </a:p>
          <a:p>
            <a:r>
              <a:rPr lang="en-US" dirty="0"/>
              <a:t>For accessible recreational trails, the most comprehensive resource is https://www.americantrails.org/resources/design-building/accessible-trails.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Module on Accessibility and ADA</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endParaRPr lang="en-US" altLang="en-US" b="0" i="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US Access Board. Available: https://www.access-board.gov/guidelines-and-standards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Rails to Trail Conservancy, webpage on accessibility. Available: https://www.railstotrails.org/build-trails/trail-building-toolbox/design/accessibility/ [Accessed May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ADA Access on Paved Bikeways, presentation, Michael Jones, Alta Planning &amp; Design (2007) Available: </a:t>
            </a:r>
            <a:r>
              <a:rPr lang="en-US" dirty="0">
                <a:solidFill>
                  <a:schemeClr val="tx1"/>
                </a:solidFill>
              </a:rPr>
              <a:t>http://www.parks.ca.gov/pages/1324/files/accessible_trails_fri2007.pdf</a:t>
            </a:r>
            <a:endParaRPr lang="en-US" altLang="en-US" b="0" i="0" baseline="0" dirty="0">
              <a:solidFill>
                <a:schemeClr val="tx1"/>
              </a:solidFill>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FHWA. (2006). Designing Sidewalks and Trails for Access. Available: </a:t>
            </a:r>
            <a:r>
              <a:rPr lang="en-US" dirty="0">
                <a:solidFill>
                  <a:schemeClr val="tx1"/>
                </a:solidFill>
              </a:rPr>
              <a:t>https://www.fhwa.dot.gov/environment/bicycle_pedestrian/publications/sidewalk2/</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Public Rights-of-Way and Shared Use Paths: https://www.access-board.gov/guidelines-and-standards/streets-sidewalks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US Access Board (2014). A Summary of Accessibility Standards for Federal Outdoor Developed Areas. Available: https://www.access-board.gov/guidelines-and-standards/recreation-facilities/outdoor-developed-areas/a-summary-of-accessibility-standards-for-federal-outdoor-developed-areas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en-US" b="0" i="0" dirty="0"/>
          </a:p>
        </p:txBody>
      </p:sp>
      <p:sp>
        <p:nvSpPr>
          <p:cNvPr id="4" name="Slide Number Placeholder 3"/>
          <p:cNvSpPr>
            <a:spLocks noGrp="1"/>
          </p:cNvSpPr>
          <p:nvPr>
            <p:ph type="sldNum" sz="quarter" idx="10"/>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986994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Key Message</a:t>
            </a:r>
            <a:r>
              <a:rPr lang="en-US" sz="1200" b="0" i="0" kern="1200" dirty="0">
                <a:solidFill>
                  <a:schemeClr val="tx1"/>
                </a:solidFill>
                <a:effectLst/>
                <a:latin typeface="+mn-lt"/>
                <a:ea typeface="+mn-ea"/>
                <a:cs typeface="+mn-cs"/>
              </a:rPr>
              <a:t>: The surfaces of trails, passing spaces, and resting intervals must be firm and stable. A firm trail surface resists deformation by indentations. A stable trail surface is not permanently affected by expected weather conditions and can sustain normal wear and tear from the expected uses between planned maintenances.</a:t>
            </a:r>
          </a:p>
          <a:p>
            <a:pPr fontAlgn="base"/>
            <a:r>
              <a:rPr lang="en-US" b="1" dirty="0"/>
              <a:t>Notes: </a:t>
            </a:r>
            <a:r>
              <a:rPr lang="en-US" sz="1200" b="0" i="0" kern="1200" dirty="0">
                <a:solidFill>
                  <a:schemeClr val="tx1"/>
                </a:solidFill>
                <a:effectLst/>
                <a:latin typeface="+mn-lt"/>
                <a:ea typeface="+mn-ea"/>
                <a:cs typeface="+mn-cs"/>
              </a:rPr>
              <a:t>Paving with concrete or asphalt may be appropriate for highly developed areas. For less developed areas, crushed stone, fine crusher rejects, packed soil, soil stabilizers, and other natural materials may provide a firm and stable surface. Natural materials also can be combined with synthetic bonding materials to provide greater stability and firmness. These materials may not be suitable for every trail.</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i="0" baseline="0" dirty="0"/>
              <a:t>United States Access Board (2014). A Summary of Accessibility Standards for Federal Outdoor Developed Areas. Available: https://www.access-board.gov/guidelines-and-standards/recreation-facilities/outdoor-developed-areas/a-summary-of-accessibility-standards-for-federal-outdoor-developed-areas (Section 1017.2)</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3439162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Remember that accessibility is not just about surface and slope. Consider elements such as handrails, interpretive signage, openings, etc.</a:t>
            </a:r>
          </a:p>
          <a:p>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Left image: Rotary Park in Tennessee </a:t>
            </a:r>
          </a:p>
          <a:p>
            <a:r>
              <a:rPr lang="en-US" sz="1200" b="0" i="0" kern="1200" dirty="0">
                <a:solidFill>
                  <a:schemeClr val="tx1"/>
                </a:solidFill>
                <a:effectLst/>
                <a:latin typeface="+mn-lt"/>
                <a:ea typeface="+mn-ea"/>
                <a:cs typeface="+mn-cs"/>
              </a:rPr>
              <a:t>Right image: </a:t>
            </a:r>
            <a:r>
              <a:rPr lang="en-US" dirty="0"/>
              <a:t>Living Desert Zoo and Gardens State Park in Carlsbad, New Mexico</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4010393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Accessibility is important, but in some recreational areas, full accessibility may not be possible. There are some situations where exceptions may be necessary. </a:t>
            </a:r>
            <a:r>
              <a:rPr lang="en-US" dirty="0"/>
              <a:t>Entities should consider all design options before using the exceptions. On outdoor recreation access routes, trails, and beach access routes, the exceptions apply only on the portion of the route where the condition applies. </a:t>
            </a:r>
            <a:endParaRPr lang="en-US" sz="1200" b="0" i="0" kern="1200" dirty="0">
              <a:solidFill>
                <a:schemeClr val="tx1"/>
              </a:solidFill>
              <a:effectLst/>
              <a:latin typeface="+mn-lt"/>
              <a:ea typeface="+mn-ea"/>
              <a:cs typeface="+mn-cs"/>
            </a:endParaRPr>
          </a:p>
          <a:p>
            <a:r>
              <a:rPr lang="en-US" b="1" dirty="0"/>
              <a:t>Notes</a:t>
            </a:r>
            <a:r>
              <a:rPr lang="en-US" dirty="0"/>
              <a:t>:</a:t>
            </a:r>
          </a:p>
          <a:p>
            <a:pPr marL="171450" indent="-171450">
              <a:buFont typeface="Arial" panose="020B0604020202020204" pitchFamily="34" charset="0"/>
              <a:buChar char="•"/>
            </a:pPr>
            <a:r>
              <a:rPr lang="en-US" dirty="0"/>
              <a:t>These exceptions are for recreational trails, not for shared use paths.</a:t>
            </a:r>
          </a:p>
          <a:p>
            <a:pPr marL="171450" indent="-171450">
              <a:buFont typeface="Arial" panose="020B0604020202020204" pitchFamily="34" charset="0"/>
              <a:buChar char="•"/>
            </a:pPr>
            <a:r>
              <a:rPr lang="en-US" dirty="0"/>
              <a:t>There is no accessibility requirement for trails not intended for pedestrian use, such as mountain bike, equestrian, snowmobile, or off highway vehicle trails. However, trailside and trailhead facilities should be accessible.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Module on Accessibility and ADA</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endParaRPr lang="en-US" alt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i="0" baseline="0" dirty="0">
                <a:solidFill>
                  <a:schemeClr val="tx1"/>
                </a:solidFill>
              </a:rPr>
              <a:t>Rails to Trail Conservancy, webpage on accessibility. Accessed May 2019. Available: https://www.railstotrails.org/build-trails/trail-building-toolbox/design/accessibility/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i="0" baseline="0" dirty="0">
                <a:solidFill>
                  <a:schemeClr val="tx1"/>
                </a:solidFill>
              </a:rPr>
              <a:t>ADA Access on Paved Bikeways, presentation, Michael Jones, Alta Planning &amp; Design (2007) Available: </a:t>
            </a:r>
            <a:r>
              <a:rPr lang="en-US" dirty="0">
                <a:solidFill>
                  <a:schemeClr val="tx1"/>
                </a:solidFill>
              </a:rPr>
              <a:t>http://www.parks.ca.gov/pages/1324/files/accessible_trails_fri2007.pdf</a:t>
            </a:r>
            <a:endParaRPr lang="en-US" altLang="en-US" b="0" i="0" baseline="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i="0" baseline="0" dirty="0">
                <a:solidFill>
                  <a:schemeClr val="tx1"/>
                </a:solidFill>
              </a:rPr>
              <a:t>Designing Sidewalks and Trails for Access. FHWA (2006). Available: </a:t>
            </a:r>
            <a:r>
              <a:rPr lang="en-US" dirty="0">
                <a:solidFill>
                  <a:schemeClr val="tx1"/>
                </a:solidFill>
              </a:rPr>
              <a:t>https://www.fhwa.dot.gov/environment/bicycle_pedestrian/publications/sidewalk2/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i="0" baseline="0" dirty="0"/>
              <a:t>United States Access Board (2014). A Summary of Accessibility Standards for Federal Outdoor Developed Areas. Available: https://www.access-board.gov/guidelines-and-standards/recreation-facilities/outdoor-developed-areas/a-summary-of-accessibility-standards-for-federal-outdoor-developed-areas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i="0" baseline="0" dirty="0"/>
              <a:t>Conditions for Exceptions: https://www.access-board.gov/guidelines-and-standards/buildings-and-sites/about-the-aba-standards/aba-standards/chapter-10-recreation-facilities#1019%20Outdoor%20Constructed%20Features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en-US" b="0" i="0" dirty="0"/>
          </a:p>
        </p:txBody>
      </p:sp>
      <p:sp>
        <p:nvSpPr>
          <p:cNvPr id="4" name="Slide Number Placeholder 3"/>
          <p:cNvSpPr>
            <a:spLocks noGrp="1"/>
          </p:cNvSpPr>
          <p:nvPr>
            <p:ph type="sldNum" sz="quarter" idx="10"/>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93186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Talking points on the next slide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3529817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259382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Lighting improves the</a:t>
            </a:r>
            <a:r>
              <a:rPr lang="en-US" baseline="0" dirty="0"/>
              <a:t> safety and security of users who travel the path at night. It also ensures their security as they approach destination centers such as hospitals, stores, etc.</a:t>
            </a:r>
            <a:endParaRPr lang="en-US" b="0" dirty="0"/>
          </a:p>
          <a:p>
            <a:r>
              <a:rPr lang="en-US" b="1" dirty="0"/>
              <a:t>Notes</a:t>
            </a:r>
            <a:r>
              <a:rPr lang="en-US" dirty="0"/>
              <a:t>:</a:t>
            </a:r>
          </a:p>
          <a:p>
            <a:pPr marL="171450" indent="-171450">
              <a:buFont typeface="Arial" panose="020B0604020202020204" pitchFamily="34" charset="0"/>
              <a:buChar char="•"/>
            </a:pPr>
            <a:r>
              <a:rPr lang="en-US" dirty="0"/>
              <a:t>Lighting is especially important in areas that have reduced visibility, such as tunnels, underpasses, and intersections. Consider placement</a:t>
            </a:r>
            <a:r>
              <a:rPr lang="en-US" baseline="0" dirty="0"/>
              <a:t> along access paths to key destinations such as hospitals and schools.</a:t>
            </a:r>
            <a:endParaRPr lang="en-US" dirty="0"/>
          </a:p>
          <a:p>
            <a:pPr marL="171450" indent="-171450">
              <a:buFont typeface="Arial" panose="020B0604020202020204" pitchFamily="34" charset="0"/>
              <a:buChar char="•"/>
            </a:pPr>
            <a:r>
              <a:rPr lang="en-US" dirty="0"/>
              <a:t>In some cases, night use may</a:t>
            </a:r>
            <a:r>
              <a:rPr lang="en-US" baseline="0" dirty="0"/>
              <a:t> be prohibited or restricted. Lighting can be turned on only for select hours (e.g., until 10 pm and after 5 am). </a:t>
            </a:r>
          </a:p>
          <a:p>
            <a:pPr marL="628650" lvl="1" indent="-171450">
              <a:buFont typeface="Arial" panose="020B0604020202020204" pitchFamily="34" charset="0"/>
              <a:buChar char="•"/>
            </a:pPr>
            <a:r>
              <a:rPr lang="en-US" baseline="0" dirty="0"/>
              <a:t>Where night use is prohibited, it is still necessary to ensure enough lighting at path-roadway intersections, as those intersections occur in the public right-of-way.</a:t>
            </a:r>
          </a:p>
          <a:p>
            <a:pPr marL="171450" lvl="0" indent="-171450">
              <a:buFont typeface="Arial" panose="020B0604020202020204" pitchFamily="34" charset="0"/>
              <a:buChar char="•"/>
            </a:pPr>
            <a:r>
              <a:rPr lang="en-US" dirty="0"/>
              <a:t>Pedestrian-scale</a:t>
            </a:r>
            <a:r>
              <a:rPr lang="en-US" baseline="0" dirty="0"/>
              <a:t> lighting uses s</a:t>
            </a:r>
            <a:r>
              <a:rPr lang="en-US" dirty="0"/>
              <a:t>horter light poles, with lower lights </a:t>
            </a:r>
            <a:r>
              <a:rPr lang="en-US" baseline="0" dirty="0"/>
              <a:t>and closer spacing.</a:t>
            </a:r>
          </a:p>
          <a:p>
            <a:pPr marL="171450" lvl="0" indent="-171450">
              <a:buFont typeface="Arial" panose="020B0604020202020204" pitchFamily="34" charset="0"/>
              <a:buChar char="•"/>
            </a:pPr>
            <a:r>
              <a:rPr lang="en-US" baseline="0" dirty="0"/>
              <a:t>Use best practices at roadway crossings: ensure the lighting makes the trail users visible to the motorists, and not in shadow.</a:t>
            </a:r>
          </a:p>
          <a:p>
            <a:pPr marL="171450" lvl="0" indent="-171450">
              <a:buFont typeface="Arial" panose="020B0604020202020204" pitchFamily="34" charset="0"/>
              <a:buChar char="•"/>
            </a:pPr>
            <a:r>
              <a:rPr lang="en-US" baseline="0" dirty="0"/>
              <a:t>Avoid light pollution: favor lighting that meets Dark Sky policies.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endParaRPr lang="en-US" altLang="en-US" b="0" i="0" dirty="0"/>
          </a:p>
        </p:txBody>
      </p:sp>
      <p:sp>
        <p:nvSpPr>
          <p:cNvPr id="4" name="Slide Number Placeholder 3"/>
          <p:cNvSpPr>
            <a:spLocks noGrp="1"/>
          </p:cNvSpPr>
          <p:nvPr>
            <p:ph type="sldNum" sz="quarter" idx="10"/>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2894107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Green infrastructure is a cost-effective, resilient approach to managing wet weather impacts that provides many community benefits. </a:t>
            </a:r>
            <a:r>
              <a:rPr lang="en-US" baseline="0" dirty="0"/>
              <a:t>Trails are an opportunity to create green infrastructure. Integrating green space, tree canopies, and impervious surfaces into trail design can contribute to storm water management efforts as well as increase transportation connectivity. The Federal Highway Administration published several examples in </a:t>
            </a:r>
            <a:r>
              <a:rPr lang="en-US" b="0" i="1" dirty="0"/>
              <a:t>Case Studies in Realizing Co-Benefits of Multimodal Roadway Design and Gray and Green Infrastructure </a:t>
            </a:r>
            <a:r>
              <a:rPr lang="en-US" b="0" i="0" dirty="0"/>
              <a:t>(2018).</a:t>
            </a:r>
          </a:p>
          <a:p>
            <a:r>
              <a:rPr lang="en-US" b="1" dirty="0"/>
              <a:t>Notes</a:t>
            </a:r>
            <a:r>
              <a:rPr lang="en-US" dirty="0"/>
              <a:t>: Green infrastructure</a:t>
            </a:r>
            <a:r>
              <a:rPr lang="en-US" baseline="0" dirty="0"/>
              <a:t> is designed to collect stormwater where it falls, allowing it to naturally filter into the ground. This reduces the volume of water entering grey infrastructure, reducing potential for flooding, etc. Green corridors and park infrastructure can provide wildlife corridors and ensure habitat protection.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US</a:t>
            </a:r>
            <a:r>
              <a:rPr lang="en-US" baseline="0" dirty="0"/>
              <a:t> Environmental Protection Agency. “</a:t>
            </a:r>
            <a:r>
              <a:rPr lang="en-US" i="0" baseline="0" dirty="0"/>
              <a:t>What Is Green Infrastructure.” Available: </a:t>
            </a:r>
            <a:r>
              <a:rPr lang="en-US" dirty="0"/>
              <a:t>https://www.epa.gov/green-infrastructure/what-green-infrastructure</a:t>
            </a:r>
          </a:p>
          <a:p>
            <a:pPr marL="228600" indent="-228600">
              <a:buFont typeface="+mj-lt"/>
              <a:buAutoNum type="arabicPeriod"/>
            </a:pPr>
            <a:r>
              <a:rPr lang="en-US" dirty="0"/>
              <a:t>FHWA. (2018). Case Studies in Realizing Co-Benefits of Multimodal Roadway Design and Gray and Green Infrastructure. Available: https://www.fhwa.dot.gov/environment/bicycle_pedestrian/publications/multimodal_green_infrastructure/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392489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Nearly every trail will intersect with the road network. The designer needs to ensure safe crossings for trail users and motorists. There are right ways and wrong ways to construct trail crossings. </a:t>
            </a:r>
          </a:p>
          <a:p>
            <a:r>
              <a:rPr lang="en-US" b="1" dirty="0"/>
              <a:t>Notes</a:t>
            </a:r>
            <a:r>
              <a:rPr lang="en-US" dirty="0"/>
              <a:t>: </a:t>
            </a:r>
          </a:p>
          <a:p>
            <a:r>
              <a:rPr lang="en-US" b="1" dirty="0"/>
              <a:t>Student Question</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Proven Safety Countermeasures: https://safety.fhwa.dot.gov/provencountermeasures/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3688957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Most best practices guidelines for intersections apply to path crossings. </a:t>
            </a:r>
            <a:endParaRPr lang="en-US" b="0" dirty="0"/>
          </a:p>
          <a:p>
            <a:r>
              <a:rPr lang="en-US" b="1" dirty="0"/>
              <a:t>Notes</a:t>
            </a:r>
            <a:r>
              <a:rPr lang="en-US" dirty="0"/>
              <a:t>:</a:t>
            </a:r>
          </a:p>
          <a:p>
            <a:pPr marL="171450" indent="-171450">
              <a:buFont typeface="Arial" panose="020B0604020202020204" pitchFamily="34" charset="0"/>
              <a:buChar char="•"/>
            </a:pPr>
            <a:r>
              <a:rPr lang="en-US" dirty="0"/>
              <a:t>Minimizing</a:t>
            </a:r>
            <a:r>
              <a:rPr lang="en-US" baseline="0" dirty="0"/>
              <a:t> path users’ exposure to traffic. This can be achieved through intersection medians and other crossing treatments. Wherever possible, design path routes to create perpendicular intersections</a:t>
            </a:r>
          </a:p>
          <a:p>
            <a:pPr marL="171450" indent="-171450">
              <a:buFont typeface="Arial" panose="020B0604020202020204" pitchFamily="34" charset="0"/>
              <a:buChar char="•"/>
            </a:pPr>
            <a:r>
              <a:rPr lang="en-US" baseline="0" dirty="0"/>
              <a:t>Reduce speeds for path users and road users. This can minimize conflicts and give all parties additional time to recognize and yield right-of-way as appropriate.</a:t>
            </a:r>
          </a:p>
          <a:p>
            <a:pPr marL="171450" indent="-171450">
              <a:buFont typeface="Arial" panose="020B0604020202020204" pitchFamily="34" charset="0"/>
              <a:buChar char="•"/>
            </a:pPr>
            <a:r>
              <a:rPr lang="en-US" baseline="0" dirty="0"/>
              <a:t>In some states, bicyclists share pedestrian right-of-way, and in some they do not. When planning intersections between trails and roads, consider local laws. In uncontrolled intersections, pedestrians may have right-of-way while bicyclists do not. Plan crossing treatments to ensure safe and reasonable flow for trail users of multiple modes.</a:t>
            </a:r>
          </a:p>
          <a:p>
            <a:r>
              <a:rPr lang="en-US" dirty="0"/>
              <a:t>Bollards are crash hazards. They are generally ineffective, because a determined person will go around. Do not use bollards to control trail access unless there are no other options. If installed, bollard, gates, fences, or other barriers:</a:t>
            </a:r>
          </a:p>
          <a:p>
            <a:pPr marL="628650" lvl="1" indent="-171450">
              <a:buFont typeface="Arial" panose="020B0604020202020204" pitchFamily="34" charset="0"/>
              <a:buChar char="•"/>
            </a:pPr>
            <a:r>
              <a:rPr lang="en-US" b="0" dirty="0"/>
              <a:t>Must not </a:t>
            </a:r>
            <a:r>
              <a:rPr lang="en-US" dirty="0"/>
              <a:t>restrict access for people with disabilities.</a:t>
            </a:r>
          </a:p>
          <a:p>
            <a:pPr marL="628650" lvl="1" indent="-171450">
              <a:buFont typeface="Arial" panose="020B0604020202020204" pitchFamily="34" charset="0"/>
              <a:buChar char="•"/>
            </a:pPr>
            <a:r>
              <a:rPr lang="en-US" dirty="0"/>
              <a:t>Must be easily visible, especially in low light conditions. Section 9C.03 of the MUTCD.</a:t>
            </a:r>
          </a:p>
          <a:p>
            <a:pPr marL="628650" lvl="1" indent="-171450">
              <a:buFont typeface="Arial" panose="020B0604020202020204" pitchFamily="34" charset="0"/>
              <a:buChar char="•"/>
            </a:pPr>
            <a:r>
              <a:rPr lang="en-US" dirty="0"/>
              <a:t>Should have enough sight distance to allow users to adjust speed.</a:t>
            </a:r>
          </a:p>
          <a:p>
            <a:pPr marL="628650" lvl="1" indent="-171450">
              <a:buFont typeface="Arial" panose="020B0604020202020204" pitchFamily="34" charset="0"/>
              <a:buChar char="•"/>
            </a:pPr>
            <a:r>
              <a:rPr lang="en-US" dirty="0"/>
              <a:t>Should permit passage, without dismounting, for adult tricycles, bicycles towing trailers, and tandem bicycles.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Intersections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a:t>
            </a:r>
            <a:r>
              <a:rPr lang="en-US" altLang="en-US" i="1" dirty="0"/>
              <a:t>. </a:t>
            </a:r>
            <a:r>
              <a:rPr lang="en-US" altLang="en-US" i="0" dirty="0"/>
              <a:t>(2016) </a:t>
            </a:r>
            <a:r>
              <a:rPr lang="en-US" altLang="en-US" i="1" dirty="0"/>
              <a:t>Small Town and Rural Multimodal Networks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baseline="0" dirty="0"/>
              <a:t>Federal Highway Administration. “Bollards, Gates, and Other Barriers.” Available: https://www.fhwa.dot.gov/environment/recreational_trails/guidance/bollards_access.cfm [Accessed June 2019].</a:t>
            </a:r>
            <a:endParaRPr lang="en-US" altLang="en-US" b="0" i="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4066682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a:t>Notes</a:t>
            </a:r>
            <a:r>
              <a:rPr lang="en-US" dirty="0"/>
              <a:t>:</a:t>
            </a:r>
          </a:p>
          <a:p>
            <a:pPr marL="171450" indent="-171450">
              <a:buFont typeface="Arial" panose="020B0604020202020204" pitchFamily="34" charset="0"/>
              <a:buChar char="•"/>
            </a:pPr>
            <a:r>
              <a:rPr lang="en-US" dirty="0"/>
              <a:t>Controlled crossings include</a:t>
            </a:r>
            <a:r>
              <a:rPr lang="en-US" baseline="0" dirty="0"/>
              <a:t> yield- and stop-controlled crossings for both path users (bicyclists, pedestrians) and road traffic. In cases where there is greater path traffic than vehicle traffic, it may be more practical to use stop controls on road traffic. In cases where there is greater volume or faster flow of vehicle traffic in crossings, it may be better to place intersection controls on path users or provide additional measures for drivers like an RRFB or PHB (shown on following slides).</a:t>
            </a:r>
          </a:p>
          <a:p>
            <a:pPr marL="171450" indent="-171450">
              <a:buFont typeface="Arial" panose="020B0604020202020204" pitchFamily="34" charset="0"/>
              <a:buChar char="•"/>
            </a:pPr>
            <a:r>
              <a:rPr lang="en-US" dirty="0"/>
              <a:t>At uncontrolled crossings, visible marked crossings should be placed unless pedestrian counts are especially low.</a:t>
            </a:r>
            <a:r>
              <a:rPr lang="en-US" baseline="0" dirty="0"/>
              <a:t> Where traffic speeds exceed 40 mph, and traffic volumes are high, it is recommended to incorporate speed reductions, traffic calming devices, warning signs, etc. into roadways.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a:t>
            </a:r>
            <a:r>
              <a:rPr lang="en-US" altLang="en-US" i="1" dirty="0"/>
              <a:t>. </a:t>
            </a:r>
            <a:r>
              <a:rPr lang="en-US" altLang="en-US" i="0" dirty="0"/>
              <a:t>(2016) </a:t>
            </a:r>
            <a:r>
              <a:rPr lang="en-US" altLang="en-US" i="1" dirty="0"/>
              <a:t>Small Town and Rural Multimodal Networks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3290023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Student Question</a:t>
            </a:r>
            <a:r>
              <a:rPr lang="en-US" dirty="0"/>
              <a:t>: Ask students what’s wrong with this photo. </a:t>
            </a:r>
            <a:r>
              <a:rPr lang="en-US" i="1" dirty="0"/>
              <a:t>What is right? Are there things that aren’t wrong, but could be better?</a:t>
            </a:r>
          </a:p>
          <a:p>
            <a:r>
              <a:rPr lang="en-US" dirty="0"/>
              <a:t>[Examples of “wrong” include the presence of bollards and the lack of detectable warnings on the ramp and refuge island. “Right” could be the presence of the median, which provides a refuge for users who need to cross one side of the road at a time. “Better” could include a raised crossing, advance stop/yield lines (these may not be visible in the photograph)]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928409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The RRFB is a device used in combination with warning signs to provide a high-visibility strobe-like warning to drivers when trail users are in a crosswalk. </a:t>
            </a:r>
            <a:r>
              <a:rPr lang="en-US" dirty="0"/>
              <a:t>Research shows that driver yielding rates can be as high as 98% but yielding rates as low at 19% have also been noted in the research.</a:t>
            </a:r>
            <a:endParaRPr lang="en-US" b="0" dirty="0"/>
          </a:p>
          <a:p>
            <a:r>
              <a:rPr lang="en-US" b="1" dirty="0"/>
              <a:t>Notes</a:t>
            </a:r>
            <a:r>
              <a:rPr lang="en-US" dirty="0"/>
              <a:t>:</a:t>
            </a:r>
          </a:p>
          <a:p>
            <a:pPr marL="171450" indent="-171450">
              <a:buFont typeface="Arial" panose="020B0604020202020204" pitchFamily="34" charset="0"/>
              <a:buChar char="•"/>
            </a:pPr>
            <a:r>
              <a:rPr lang="en-US" dirty="0"/>
              <a:t>Device includes to rectangular-shaped yellow indications, each with an LED-array based light source, that flash with high frequency when activated by a pedestrian.</a:t>
            </a:r>
          </a:p>
          <a:p>
            <a:pPr marL="171450" indent="-171450">
              <a:buFont typeface="Arial" panose="020B0604020202020204" pitchFamily="34" charset="0"/>
              <a:buChar char="•"/>
            </a:pPr>
            <a:r>
              <a:rPr lang="en-US" dirty="0"/>
              <a:t>Particularly effective at multilane crossings with speed limits less than 40 mph. For roadways with higher speeds, the Pedestrian Hybrid Beacon may be appropriate (shown on next slide).</a:t>
            </a:r>
          </a:p>
          <a:p>
            <a:pPr marL="171450" indent="-171450">
              <a:buFont typeface="Arial" panose="020B0604020202020204" pitchFamily="34" charset="0"/>
              <a:buChar char="•"/>
            </a:pPr>
            <a:r>
              <a:rPr lang="en-US" dirty="0"/>
              <a:t>Often used in combination with pedestrian refuge islands, crosswalk visibility enhancements, and advance stop or yield markings and signs (as shown in the figure on the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a:t>
            </a:r>
            <a:r>
              <a:rPr lang="en-US" altLang="en-US" i="1" dirty="0"/>
              <a:t>. </a:t>
            </a:r>
            <a:r>
              <a:rPr lang="en-US" altLang="en-US" i="0" dirty="0"/>
              <a:t>(2016). </a:t>
            </a:r>
            <a:r>
              <a:rPr lang="en-US" altLang="en-US" i="1" dirty="0"/>
              <a:t>Small Town and Rural Multimodal Networks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16914923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A PHB is a special type of beacon used to warn and control traffic at an unsignalized location to assist people crossing a street or highway at a marked crosswalk.</a:t>
            </a:r>
            <a:endParaRPr lang="en-US" b="0" dirty="0"/>
          </a:p>
          <a:p>
            <a:r>
              <a:rPr lang="en-US" b="1" dirty="0"/>
              <a:t>Notes</a:t>
            </a:r>
            <a:r>
              <a:rPr lang="en-US" dirty="0"/>
              <a:t>:</a:t>
            </a:r>
          </a:p>
          <a:p>
            <a:pPr marL="171450" indent="-171450">
              <a:buFont typeface="Arial" panose="020B0604020202020204" pitchFamily="34" charset="0"/>
              <a:buChar char="•"/>
            </a:pPr>
            <a:r>
              <a:rPr lang="en-US" dirty="0"/>
              <a:t>Pedestrian Hybrid Beacon (PHB) is used on higher speed roads with multiple lanes of traffic.</a:t>
            </a:r>
          </a:p>
          <a:p>
            <a:pPr marL="171450" indent="-171450">
              <a:buFont typeface="Arial" panose="020B0604020202020204" pitchFamily="34" charset="0"/>
              <a:buChar char="•"/>
            </a:pPr>
            <a:r>
              <a:rPr lang="en-US" dirty="0"/>
              <a:t>Device consists of two red lenses above a single yellow lens. It rests in dark until activated. When activated, the beacon displays a sequence of flashing and solid lights that indicate the pedestrian walk interval and when it is safe for drivers to proceed. </a:t>
            </a:r>
          </a:p>
          <a:p>
            <a:pPr marL="171450" indent="-171450">
              <a:buFont typeface="Arial" panose="020B0604020202020204" pitchFamily="34" charset="0"/>
              <a:buChar char="•"/>
            </a:pPr>
            <a:r>
              <a:rPr lang="en-US" dirty="0"/>
              <a:t>Often used on roads where traffic speeds are high but where warrants to install a full signal are not met.</a:t>
            </a:r>
          </a:p>
          <a:p>
            <a:pPr marL="171450" indent="-171450">
              <a:buFont typeface="Arial" panose="020B0604020202020204" pitchFamily="34" charset="0"/>
              <a:buChar char="•"/>
            </a:pPr>
            <a:r>
              <a:rPr lang="en-US" dirty="0"/>
              <a:t>Often used in combination with raised islands, high visibility crosswalk markings, and advance stop or yield markings and signs.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a:t>
            </a:r>
            <a:r>
              <a:rPr lang="en-US" altLang="en-US" i="1" dirty="0"/>
              <a:t>. </a:t>
            </a:r>
            <a:r>
              <a:rPr lang="en-US" altLang="en-US" i="0" dirty="0"/>
              <a:t>(2016). </a:t>
            </a:r>
            <a:r>
              <a:rPr lang="en-US" altLang="en-US" i="1" dirty="0"/>
              <a:t>Small Town and Rural Multimodal Networks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3163955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Because they are sited adjacent to roadways, </a:t>
            </a:r>
            <a:r>
              <a:rPr lang="en-US" b="0" dirty="0" err="1"/>
              <a:t>sidepaths</a:t>
            </a:r>
            <a:r>
              <a:rPr lang="en-US" b="0" baseline="0" dirty="0"/>
              <a:t> </a:t>
            </a:r>
            <a:r>
              <a:rPr lang="en-US" b="0" dirty="0"/>
              <a:t>pose additional challenges at intersections. When</a:t>
            </a:r>
            <a:r>
              <a:rPr lang="en-US" b="0" baseline="0" dirty="0"/>
              <a:t> designing an intersection between a </a:t>
            </a:r>
            <a:r>
              <a:rPr lang="en-US" b="0" baseline="0" dirty="0" err="1"/>
              <a:t>sidepath</a:t>
            </a:r>
            <a:r>
              <a:rPr lang="en-US" b="0" baseline="0" dirty="0"/>
              <a:t> and a perpendicular road, the interactions with users of the parallel road must also be considered. </a:t>
            </a:r>
            <a:r>
              <a:rPr lang="en-US" b="0" dirty="0"/>
              <a:t> </a:t>
            </a:r>
          </a:p>
          <a:p>
            <a:r>
              <a:rPr lang="en-US" b="1" dirty="0"/>
              <a:t>Notes</a:t>
            </a:r>
            <a:r>
              <a:rPr lang="en-US" dirty="0"/>
              <a:t>:</a:t>
            </a:r>
          </a:p>
          <a:p>
            <a:pPr marL="171450" indent="-171450">
              <a:buFont typeface="Arial" panose="020B0604020202020204" pitchFamily="34" charset="0"/>
              <a:buChar char="•"/>
            </a:pPr>
            <a:r>
              <a:rPr lang="en-US" dirty="0"/>
              <a:t>Vehicles</a:t>
            </a:r>
            <a:r>
              <a:rPr lang="en-US" baseline="0" dirty="0"/>
              <a:t> turning onto the parallel roadway are not conditioned to look for traffic approaching from behind them, as is the case with two-way </a:t>
            </a:r>
            <a:r>
              <a:rPr lang="en-US" baseline="0" dirty="0" err="1"/>
              <a:t>sidepaths</a:t>
            </a:r>
            <a:r>
              <a:rPr lang="en-US" baseline="0" dirty="0"/>
              <a:t>,. This creates ‘virtual blind spots’, or areas where drivers do not anticipate traffic to approach from and so do not look for intently.</a:t>
            </a:r>
          </a:p>
          <a:p>
            <a:pPr marL="628650" lvl="1" indent="-171450">
              <a:buFont typeface="Arial" panose="020B0604020202020204" pitchFamily="34" charset="0"/>
              <a:buChar char="•"/>
            </a:pPr>
            <a:r>
              <a:rPr lang="en-US" baseline="0" dirty="0"/>
              <a:t>Additional signage warning drivers to check for pathway traffic approaching from behind may help reduce conflicts. Additionally, reducing the speed of vehicles on both perpendicular and parallel roads can reduce likelihood of crashes at crossings.</a:t>
            </a:r>
          </a:p>
          <a:p>
            <a:pPr marL="171450" lvl="0" indent="-171450">
              <a:buFont typeface="Arial" panose="020B0604020202020204" pitchFamily="34" charset="0"/>
              <a:buChar char="•"/>
            </a:pPr>
            <a:r>
              <a:rPr lang="en-US" dirty="0"/>
              <a:t>At</a:t>
            </a:r>
            <a:r>
              <a:rPr lang="en-US" baseline="0" dirty="0"/>
              <a:t> high speed crossings, increasing the </a:t>
            </a:r>
            <a:r>
              <a:rPr lang="en-US" baseline="0" dirty="0" err="1"/>
              <a:t>sidepath</a:t>
            </a:r>
            <a:r>
              <a:rPr lang="en-US" baseline="0" dirty="0"/>
              <a:t> distance from parallel roads can increase path user comfort and reduce collisions. In low-speed crossings, the path should be routed closer to the parallel road to aid drivers in recognizing people crossing.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a:t>
            </a:r>
            <a:r>
              <a:rPr lang="en-US" altLang="en-US" i="1" dirty="0"/>
              <a:t>. </a:t>
            </a:r>
            <a:r>
              <a:rPr lang="en-US" altLang="en-US" i="0" dirty="0"/>
              <a:t>(2016). </a:t>
            </a:r>
            <a:r>
              <a:rPr lang="en-US" altLang="en-US" i="1" dirty="0"/>
              <a:t>Small Town and Rural Multimodal Networks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638655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2463854-C4C6-4CD3-8B58-75ED985D238D}"/>
              </a:ext>
            </a:extLst>
          </p:cNvPr>
          <p:cNvSpPr>
            <a:spLocks noGrp="1"/>
          </p:cNvSpPr>
          <p:nvPr>
            <p:ph type="body" idx="1"/>
          </p:nvPr>
        </p:nvSpPr>
        <p:spPr/>
        <p:txBody>
          <a:bodyPr/>
          <a:lstStyle/>
          <a:p>
            <a:r>
              <a:rPr lang="en-US" b="1" dirty="0"/>
              <a:t>Key Message</a:t>
            </a:r>
            <a:r>
              <a:rPr lang="en-US" b="0" dirty="0"/>
              <a:t>: Crossing a railroad tracks requires special considerations, regardless of whether the rail line is currently active.</a:t>
            </a:r>
            <a:endParaRPr lang="en-US" b="1" dirty="0"/>
          </a:p>
          <a:p>
            <a:r>
              <a:rPr lang="en-US" b="1" dirty="0"/>
              <a:t>Notes</a:t>
            </a:r>
            <a:r>
              <a:rPr lang="en-US" dirty="0"/>
              <a:t>:</a:t>
            </a:r>
          </a:p>
          <a:p>
            <a:r>
              <a:rPr lang="en-US" u="sng" dirty="0"/>
              <a:t>Location of the crossing</a:t>
            </a:r>
            <a:r>
              <a:rPr lang="en-US" dirty="0"/>
              <a:t> – a good location will help minimize illegal crossings. It should not be near where trains usually stop, or near a curve or other feature which will reduce sight distance. Many of the same considerations that are considered when designing a road crossing will not operate in the same manner for bicyclists and pedestrians as it is easier for them to continue across. </a:t>
            </a:r>
          </a:p>
          <a:p>
            <a:r>
              <a:rPr lang="en-US" u="sng" dirty="0"/>
              <a:t>Sight distance</a:t>
            </a:r>
            <a:r>
              <a:rPr lang="en-US" u="none" dirty="0"/>
              <a:t> </a:t>
            </a:r>
            <a:r>
              <a:rPr lang="en-US" dirty="0"/>
              <a:t>– a rail crossing must have adequate sight distance so that users can see a train coming. Users must also have enough time to be alerted to the crossing itself, come to a stop, and be aware of a train approaching. </a:t>
            </a:r>
          </a:p>
          <a:p>
            <a:r>
              <a:rPr lang="en-US" u="sng" dirty="0"/>
              <a:t>Angle and grade of the crossing</a:t>
            </a:r>
            <a:r>
              <a:rPr lang="en-US" u="none" dirty="0"/>
              <a:t> </a:t>
            </a:r>
            <a:r>
              <a:rPr lang="en-US" dirty="0"/>
              <a:t>– bicyclists needs to cross railroad tracks at as close to a 90-degree angle as possible. If the approach angle is less, a wider concrete area can help a cyclist steer across at closer to perpendicular. The AASHTO bike guide and ADA specify grade requirements for a shared use path. </a:t>
            </a:r>
          </a:p>
          <a:p>
            <a:r>
              <a:rPr lang="en-US" u="sng" dirty="0"/>
              <a:t>Crossing surface</a:t>
            </a:r>
            <a:r>
              <a:rPr lang="en-US" dirty="0"/>
              <a:t> – the crossing surface should be the same or very similar to the shared use path. It should be slip resistant and smooth. ADA requires tactile warning strips for pedestrians prior to rail crossings.</a:t>
            </a:r>
          </a:p>
          <a:p>
            <a:r>
              <a:rPr lang="en-US" u="sng" dirty="0"/>
              <a:t>Lighting</a:t>
            </a:r>
            <a:r>
              <a:rPr lang="en-US" dirty="0"/>
              <a:t> – crossings should follow best practices with regards to lighting. Lights must be shielded from the locomotive driver.</a:t>
            </a:r>
          </a:p>
          <a:p>
            <a:r>
              <a:rPr lang="en-US" u="sng" dirty="0"/>
              <a:t>Warning devices and signage</a:t>
            </a:r>
            <a:r>
              <a:rPr lang="en-US" dirty="0"/>
              <a:t> – warning devices and signage guidance can be found in the MUTCD. Additional trail specific signage which encourages safe behavior can be installed. Two types of warning devices exist, active advance warnings, which actively alert users to the presence of the crossing or an oncoming train, and passive advance warnings which do not detect users or rail traffic.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Safety Analysis includes a video showing how rail tracks can create a dangerous obstacle for bicyclists.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ltLang="en-US" b="0" i="0" baseline="0" dirty="0"/>
              <a:t>FHWA. (2002). Rails With Trails: Lessons Learned. [NOTE: An updated version of this guide is underway as of 2019]. </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14875346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Signage can enhance the trail user’s experience by enhancing safety and also by pointing out landmarks, features, and stories associated with the trail. </a:t>
            </a:r>
            <a:endParaRPr lang="en-US" b="1" dirty="0"/>
          </a:p>
          <a:p>
            <a:r>
              <a:rPr lang="en-US" b="1" dirty="0"/>
              <a:t>Notes</a:t>
            </a:r>
            <a:r>
              <a:rPr lang="en-US" dirty="0"/>
              <a:t>:</a:t>
            </a:r>
          </a:p>
          <a:p>
            <a:pPr marL="171450" indent="-171450">
              <a:buFont typeface="Arial" panose="020B0604020202020204" pitchFamily="34" charset="0"/>
              <a:buChar char="•"/>
            </a:pPr>
            <a:r>
              <a:rPr lang="en-US" dirty="0"/>
              <a:t>Branding </a:t>
            </a:r>
          </a:p>
          <a:p>
            <a:pPr marL="628650" lvl="1" indent="-171450">
              <a:buFont typeface="Arial" panose="020B0604020202020204" pitchFamily="34" charset="0"/>
              <a:buChar char="•"/>
            </a:pPr>
            <a:r>
              <a:rPr lang="en-US" dirty="0"/>
              <a:t>Important to create a unified visual identity for the trail – helps promote the trail as an amenity. </a:t>
            </a:r>
          </a:p>
          <a:p>
            <a:pPr marL="171450" indent="-171450">
              <a:buFont typeface="Arial" panose="020B0604020202020204" pitchFamily="34" charset="0"/>
              <a:buChar char="•"/>
            </a:pPr>
            <a:r>
              <a:rPr lang="en-US" dirty="0"/>
              <a:t>Wayfinding </a:t>
            </a:r>
          </a:p>
          <a:p>
            <a:pPr marL="628650" lvl="1" indent="-171450">
              <a:buFont typeface="Arial" panose="020B0604020202020204" pitchFamily="34" charset="0"/>
              <a:buChar char="•"/>
            </a:pPr>
            <a:r>
              <a:rPr lang="en-US" dirty="0"/>
              <a:t>Useful on most trails, especially complex trail systems.</a:t>
            </a:r>
          </a:p>
          <a:p>
            <a:pPr marL="628650" lvl="1" indent="-171450">
              <a:buFont typeface="Arial" panose="020B0604020202020204" pitchFamily="34" charset="0"/>
              <a:buChar char="•"/>
            </a:pPr>
            <a:r>
              <a:rPr lang="en-US" dirty="0"/>
              <a:t>Can include mileage and other relevant messaging.</a:t>
            </a:r>
          </a:p>
          <a:p>
            <a:pPr marL="628650" lvl="1" indent="-171450">
              <a:buFont typeface="Arial" panose="020B0604020202020204" pitchFamily="34" charset="0"/>
              <a:buChar char="•"/>
            </a:pPr>
            <a:r>
              <a:rPr lang="en-US" dirty="0"/>
              <a:t>Can point to locations off the trail as well as on the trail.</a:t>
            </a:r>
          </a:p>
          <a:p>
            <a:pPr marL="171450" indent="-171450">
              <a:buFont typeface="Arial" panose="020B0604020202020204" pitchFamily="34" charset="0"/>
              <a:buChar char="•"/>
            </a:pPr>
            <a:r>
              <a:rPr lang="en-US" dirty="0"/>
              <a:t>Interpretive </a:t>
            </a:r>
          </a:p>
          <a:p>
            <a:pPr marL="628650" lvl="1" indent="-171450">
              <a:buFont typeface="Arial" panose="020B0604020202020204" pitchFamily="34" charset="0"/>
              <a:buChar char="•"/>
            </a:pPr>
            <a:r>
              <a:rPr lang="en-US" dirty="0"/>
              <a:t>Helps connect users to the trail by providing background, history, and information about the surrounding natural area.</a:t>
            </a:r>
          </a:p>
          <a:p>
            <a:pPr marL="628650" lvl="1" indent="-171450">
              <a:buFont typeface="Arial" panose="020B0604020202020204" pitchFamily="34" charset="0"/>
              <a:buChar char="•"/>
            </a:pPr>
            <a:r>
              <a:rPr lang="en-US" dirty="0"/>
              <a:t>Can also include trail rules and regulations, and reminders of etiquette of trail use (shown on next slide).</a:t>
            </a:r>
          </a:p>
          <a:p>
            <a:pPr marL="171450" indent="-171450">
              <a:buFont typeface="Arial" panose="020B0604020202020204" pitchFamily="34" charset="0"/>
              <a:buChar char="•"/>
            </a:pPr>
            <a:r>
              <a:rPr lang="en-US" dirty="0"/>
              <a:t>Mile markers </a:t>
            </a:r>
          </a:p>
          <a:p>
            <a:pPr marL="628650" lvl="1" indent="-171450">
              <a:buFont typeface="Arial" panose="020B0604020202020204" pitchFamily="34" charset="0"/>
              <a:buChar char="•"/>
            </a:pPr>
            <a:r>
              <a:rPr lang="en-US" dirty="0"/>
              <a:t>Can be placed at regular intervals on the trail.</a:t>
            </a:r>
          </a:p>
          <a:p>
            <a:pPr marL="628650" lvl="1" indent="-171450">
              <a:buFont typeface="Arial" panose="020B0604020202020204" pitchFamily="34" charset="0"/>
              <a:buChar char="•"/>
            </a:pPr>
            <a:r>
              <a:rPr lang="en-US" dirty="0"/>
              <a:t>Helpful for those who use the trail for exercise, also for emergency response needs. </a:t>
            </a:r>
          </a:p>
          <a:p>
            <a:pPr marL="171450" indent="-171450">
              <a:buFont typeface="Arial" panose="020B0604020202020204" pitchFamily="34" charset="0"/>
              <a:buChar char="•"/>
            </a:pPr>
            <a:r>
              <a:rPr lang="en-US" dirty="0"/>
              <a:t>Regulatory </a:t>
            </a:r>
          </a:p>
          <a:p>
            <a:pPr marL="628650" lvl="1" indent="-171450">
              <a:buFont typeface="Arial" panose="020B0604020202020204" pitchFamily="34" charset="0"/>
              <a:buChar char="•"/>
            </a:pPr>
            <a:r>
              <a:rPr lang="en-US" dirty="0"/>
              <a:t>Look to the MUTCD guide – Part 9 contains guidance relating to bicyclists, Part 2 contains information on warning signage, but this must be scaled to trail use.</a:t>
            </a:r>
          </a:p>
          <a:p>
            <a:pPr marL="628650" lvl="1" indent="-171450">
              <a:buFont typeface="Arial" panose="020B0604020202020204" pitchFamily="34" charset="0"/>
              <a:buChar char="•"/>
            </a:pPr>
            <a:r>
              <a:rPr lang="en-US" dirty="0"/>
              <a:t>Important to consider size, placement and frequency of safety and other regulatory signs.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b="0" i="0" dirty="0"/>
              <a:t>AASHTO. </a:t>
            </a:r>
            <a:r>
              <a:rPr lang="en-US" altLang="en-US" b="0" i="0" baseline="0" dirty="0"/>
              <a:t>(2012) </a:t>
            </a:r>
            <a:r>
              <a:rPr lang="en-US" altLang="en-US" b="0" i="1" dirty="0"/>
              <a:t>Guide</a:t>
            </a:r>
            <a:r>
              <a:rPr lang="en-US" altLang="en-US" b="0" i="1" baseline="0" dirty="0"/>
              <a:t> for the Development of Bicycle Facilities </a:t>
            </a:r>
            <a:r>
              <a:rPr lang="en-US" altLang="en-US" b="0" i="0" baseline="0" dirty="0"/>
              <a:t>4</a:t>
            </a:r>
            <a:r>
              <a:rPr lang="en-US" altLang="en-US" b="0" i="0" baseline="30000" dirty="0"/>
              <a:t>th</a:t>
            </a:r>
            <a:r>
              <a:rPr lang="en-US" altLang="en-US" b="0" i="0" baseline="0" dirty="0"/>
              <a:t> Ed. </a:t>
            </a:r>
          </a:p>
          <a:p>
            <a:pPr marL="228600" indent="-228600">
              <a:buFont typeface="+mj-lt"/>
              <a:buAutoNum type="arabicPeriod"/>
            </a:pPr>
            <a:r>
              <a:rPr lang="en-US" altLang="en-US" b="0" i="0" baseline="0" dirty="0"/>
              <a:t>Rails to Trails ‘Signage and Surface Markings’ Available: </a:t>
            </a:r>
            <a:r>
              <a:rPr lang="en-US" dirty="0"/>
              <a:t>https://www.railstotrails.org/build-trails/trail-building-toolbox/design/signage-and-surface-markings/ [Accessed May 2019]</a:t>
            </a:r>
          </a:p>
          <a:p>
            <a:pPr marL="228600" indent="-228600">
              <a:buFont typeface="+mj-lt"/>
              <a:buAutoNum type="arabicPeriod"/>
            </a:pPr>
            <a:r>
              <a:rPr lang="en-US" dirty="0"/>
              <a:t>Trail Signage Guidelines City of San Jose. Available: https://www.sanjoseca.gov/DocumentCenter/View/76027 [Accessed May 2019]</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33165668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Left image:</a:t>
            </a:r>
            <a:r>
              <a:rPr lang="en-US" dirty="0"/>
              <a:t> </a:t>
            </a:r>
            <a:r>
              <a:rPr lang="en-US" dirty="0" err="1"/>
              <a:t>Monon</a:t>
            </a:r>
            <a:r>
              <a:rPr lang="en-US" dirty="0"/>
              <a:t> rail trail in Indiana</a:t>
            </a:r>
          </a:p>
          <a:p>
            <a:r>
              <a:rPr lang="en-US" b="1" dirty="0"/>
              <a:t>Right image:</a:t>
            </a:r>
            <a:r>
              <a:rPr lang="en-US" dirty="0"/>
              <a:t> </a:t>
            </a:r>
            <a:r>
              <a:rPr lang="en-US" dirty="0" err="1"/>
              <a:t>Lackwanna</a:t>
            </a:r>
            <a:r>
              <a:rPr lang="en-US" dirty="0"/>
              <a:t> River Heritage Trail in Carbondale</a:t>
            </a:r>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22651809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20164764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It’s important to monitor and evaluate trail usage and conditions. Understanding who is using the trail, when, and why can help support the case for future investment, guide maintenance plans, and dictate programming and other needs.</a:t>
            </a:r>
            <a:endParaRPr lang="en-US" b="1" dirty="0"/>
          </a:p>
          <a:p>
            <a:r>
              <a:rPr lang="en-US" b="1" dirty="0"/>
              <a:t>Notes</a:t>
            </a:r>
            <a:r>
              <a:rPr lang="en-US" dirty="0"/>
              <a:t>:</a:t>
            </a:r>
          </a:p>
          <a:p>
            <a:pPr marL="171450" indent="-171450">
              <a:buFont typeface="Arial" panose="020B0604020202020204" pitchFamily="34" charset="0"/>
              <a:buChar char="•"/>
            </a:pPr>
            <a:r>
              <a:rPr lang="en-US" dirty="0"/>
              <a:t>Economic Impact – communities that invest in trails often want to know what impact the infrastructure is having economically. </a:t>
            </a:r>
          </a:p>
          <a:p>
            <a:pPr marL="171450" indent="-171450">
              <a:buFont typeface="Arial" panose="020B0604020202020204" pitchFamily="34" charset="0"/>
              <a:buChar char="•"/>
            </a:pPr>
            <a:r>
              <a:rPr lang="en-US" dirty="0"/>
              <a:t>User counts and traffic monitoring: </a:t>
            </a:r>
          </a:p>
          <a:p>
            <a:pPr marL="628650" lvl="1" indent="-171450">
              <a:buFont typeface="Arial" panose="020B0604020202020204" pitchFamily="34" charset="0"/>
              <a:buChar char="•"/>
            </a:pPr>
            <a:r>
              <a:rPr lang="en-US" dirty="0"/>
              <a:t>Understanding trail usage is key to the ongoing maintenance of a trail. </a:t>
            </a:r>
          </a:p>
          <a:p>
            <a:pPr marL="628650" lvl="1" indent="-171450">
              <a:buFont typeface="Arial" panose="020B0604020202020204" pitchFamily="34" charset="0"/>
              <a:buChar char="•"/>
            </a:pPr>
            <a:r>
              <a:rPr lang="en-US" dirty="0"/>
              <a:t>Establishing a count program on the trail will result in concrete data which can inform many decisions.</a:t>
            </a:r>
          </a:p>
          <a:p>
            <a:pPr marL="628650" lvl="1" indent="-171450">
              <a:buFont typeface="Arial" panose="020B0604020202020204" pitchFamily="34" charset="0"/>
              <a:buChar char="•"/>
            </a:pPr>
            <a:r>
              <a:rPr lang="en-US" dirty="0"/>
              <a:t>User surveys can tell more of the story – for example – trip purpose, more detailed user demographics.</a:t>
            </a:r>
          </a:p>
          <a:p>
            <a:pPr marL="628650" lvl="1" indent="-171450">
              <a:buFont typeface="Arial" panose="020B0604020202020204" pitchFamily="34" charset="0"/>
              <a:buChar char="•"/>
            </a:pPr>
            <a:r>
              <a:rPr lang="en-US" dirty="0"/>
              <a:t>Understanding the response to programming along the trail can help shape future programming decisions. </a:t>
            </a:r>
          </a:p>
          <a:p>
            <a:pPr marL="171450" lvl="0" indent="-171450">
              <a:buFont typeface="Arial" panose="020B0604020202020204" pitchFamily="34" charset="0"/>
              <a:buChar char="•"/>
            </a:pPr>
            <a:r>
              <a:rPr lang="en-US" dirty="0"/>
              <a:t>Maintenance – being able to monitor the trail use and conditions is important to be able to: </a:t>
            </a:r>
          </a:p>
          <a:p>
            <a:pPr marL="628650" lvl="1" indent="-171450">
              <a:buFont typeface="Arial" panose="020B0604020202020204" pitchFamily="34" charset="0"/>
              <a:buChar char="•"/>
            </a:pPr>
            <a:r>
              <a:rPr lang="en-US" dirty="0"/>
              <a:t>Inform maintenance planning.</a:t>
            </a:r>
          </a:p>
          <a:p>
            <a:pPr marL="628650" lvl="1" indent="-171450">
              <a:buFont typeface="Arial" panose="020B0604020202020204" pitchFamily="34" charset="0"/>
              <a:buChar char="•"/>
            </a:pPr>
            <a:r>
              <a:rPr lang="en-US" dirty="0"/>
              <a:t>Identify trouble spots or maintenance issues. </a:t>
            </a:r>
          </a:p>
          <a:p>
            <a:pPr marL="628650" lvl="1" indent="-171450">
              <a:buFont typeface="Arial" panose="020B0604020202020204" pitchFamily="34" charset="0"/>
              <a:buChar char="•"/>
            </a:pPr>
            <a:r>
              <a:rPr lang="en-US" dirty="0"/>
              <a:t>Maintain awareness of user and/or traffic conflicts that need addressing.</a:t>
            </a:r>
          </a:p>
          <a:p>
            <a:pPr marL="0" lvl="0" indent="0">
              <a:buFont typeface="Arial" panose="020B0604020202020204" pitchFamily="34" charset="0"/>
              <a:buNone/>
            </a:pPr>
            <a:r>
              <a:rPr lang="en-US" dirty="0"/>
              <a:t>Understanding trail use can also help with mitigating adverse impacts on the natural environment around the trail.</a:t>
            </a:r>
          </a:p>
          <a:p>
            <a:r>
              <a:rPr lang="en-US" dirty="0"/>
              <a:t>Note: the Highway Capacity Manual now contains a Level of Service calculation for Shared Use Paths. </a:t>
            </a:r>
          </a:p>
          <a:p>
            <a:r>
              <a:rPr lang="en-US" dirty="0"/>
              <a:t>Trail mapping is helpful for many reasons. Many organizations keep detailed GIS inventories of their trail systems. </a:t>
            </a:r>
          </a:p>
          <a:p>
            <a:r>
              <a:rPr lang="en-US" dirty="0"/>
              <a:t>Rails to Trails is working on piloting an assessment tool called T-Map, which will measure trail connectivity, assist with forecasting and demand modeling and help assess economic and health impacts of trails: https://www.railstotrails.org/our-work/research-and-information/trail-modeling-and-assessment-platform/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Modules on Facility Evaluation and Data and Applications of Data Collection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r>
              <a:rPr lang="en-US" b="0" i="0" baseline="0" dirty="0"/>
              <a:t> </a:t>
            </a:r>
            <a:r>
              <a:rPr lang="en-US" altLang="en-US" b="0" i="0" baseline="0" dirty="0"/>
              <a:t>Rails to Trails ‘Trail Use: Evaluation, Programming and Management’ Available: </a:t>
            </a:r>
            <a:r>
              <a:rPr lang="en-US" dirty="0"/>
              <a:t>https://www.railstotrails.org/build-trails/trail-building-services/trail-use-evaluation-programming-and-management/ [Accessed May 2019].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http://pedbikeimages.com/mediumimages/pittsford.sunday.3(168).jpg</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2583872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 several Federal sources for funding all kinds of trails. Some States have their own programs, and some foundations will support trails.</a:t>
            </a:r>
            <a:endParaRPr lang="en-US" b="1" dirty="0"/>
          </a:p>
          <a:p>
            <a:pPr marL="0" marR="0" indent="0" algn="l" defTabSz="924458"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dirty="0">
                <a:latin typeface="+mn-lt"/>
                <a:cs typeface="Arial" pitchFamily="34" charset="0"/>
              </a:rPr>
              <a:t>The</a:t>
            </a:r>
            <a:r>
              <a:rPr lang="en-US" sz="1200" baseline="0" dirty="0">
                <a:latin typeface="+mn-lt"/>
                <a:cs typeface="Arial" pitchFamily="34" charset="0"/>
              </a:rPr>
              <a:t> Federal Surface Transportation Program has many possible funding sources for trails and for active transportation. We list the most likely programs here:</a:t>
            </a:r>
          </a:p>
          <a:p>
            <a:pPr marL="171450" indent="-171450">
              <a:spcBef>
                <a:spcPts val="0"/>
              </a:spcBef>
              <a:buFont typeface="Arial" panose="020B0604020202020204" pitchFamily="34" charset="0"/>
              <a:buChar char="•"/>
            </a:pPr>
            <a:r>
              <a:rPr lang="en-US" sz="1200" dirty="0">
                <a:latin typeface="+mn-lt"/>
              </a:rPr>
              <a:t>Congestion Mitigation and Air Quality Improvement Program (CMAQ): Must demonstrate</a:t>
            </a:r>
            <a:r>
              <a:rPr lang="en-US" sz="1200" baseline="0" dirty="0">
                <a:latin typeface="+mn-lt"/>
              </a:rPr>
              <a:t> a reduction of vehicle emissions. The most likely trail projects are trails that provide access to public transportation or that can demonstrate a likely mode shift from driving to bicycling and walking.</a:t>
            </a:r>
            <a:endParaRPr lang="en-US" sz="1200" dirty="0">
              <a:latin typeface="+mn-lt"/>
            </a:endParaRPr>
          </a:p>
          <a:p>
            <a:pPr marL="171450" indent="-171450">
              <a:spcBef>
                <a:spcPts val="0"/>
              </a:spcBef>
              <a:buFont typeface="Arial" panose="020B0604020202020204" pitchFamily="34" charset="0"/>
              <a:buChar char="•"/>
            </a:pPr>
            <a:r>
              <a:rPr lang="en-US" sz="1200" dirty="0">
                <a:latin typeface="+mn-lt"/>
              </a:rPr>
              <a:t>Surface Transportation Block Grant Program (STBG): In theory, any recreational trail is eligible under STBG, but State</a:t>
            </a:r>
            <a:r>
              <a:rPr lang="en-US" sz="1200" baseline="0" dirty="0">
                <a:latin typeface="+mn-lt"/>
              </a:rPr>
              <a:t> DOTs will only use these funds for projects that benefit transportation.</a:t>
            </a:r>
            <a:endParaRPr lang="en-US" sz="1200" dirty="0">
              <a:latin typeface="+mn-lt"/>
            </a:endParaRPr>
          </a:p>
          <a:p>
            <a:pPr marL="171450" indent="-171450">
              <a:spcBef>
                <a:spcPts val="0"/>
              </a:spcBef>
              <a:buFont typeface="Arial" panose="020B0604020202020204" pitchFamily="34" charset="0"/>
              <a:buChar char="•"/>
            </a:pPr>
            <a:r>
              <a:rPr lang="en-US" sz="1200" dirty="0">
                <a:latin typeface="+mn-lt"/>
              </a:rPr>
              <a:t>Transportation Alternatives (TA) Set-Aside: This is the single largest source of funds for trails for transportation</a:t>
            </a:r>
            <a:r>
              <a:rPr lang="en-US" sz="1200" baseline="0" dirty="0">
                <a:latin typeface="+mn-lt"/>
              </a:rPr>
              <a:t> purposes, including rail trails.</a:t>
            </a:r>
            <a:endParaRPr lang="en-US" sz="1200" dirty="0">
              <a:latin typeface="+mn-lt"/>
            </a:endParaRPr>
          </a:p>
          <a:p>
            <a:pPr marL="171450" indent="-171450">
              <a:spcBef>
                <a:spcPts val="0"/>
              </a:spcBef>
              <a:buFont typeface="Arial" panose="020B0604020202020204" pitchFamily="34" charset="0"/>
              <a:buChar char="•"/>
            </a:pPr>
            <a:r>
              <a:rPr lang="en-US" sz="1200" dirty="0">
                <a:latin typeface="+mn-lt"/>
              </a:rPr>
              <a:t>Recreational Trails Program (RTP): This is the single largest source of funds for Recreational</a:t>
            </a:r>
            <a:r>
              <a:rPr lang="en-US" sz="1200" baseline="0" dirty="0">
                <a:latin typeface="+mn-lt"/>
              </a:rPr>
              <a:t> Trails.</a:t>
            </a:r>
            <a:endParaRPr lang="en-US" sz="1200" dirty="0">
              <a:latin typeface="+mn-lt"/>
            </a:endParaRPr>
          </a:p>
          <a:p>
            <a:pPr marL="171450" indent="-171450">
              <a:spcBef>
                <a:spcPts val="0"/>
              </a:spcBef>
              <a:buFont typeface="Arial" panose="020B0604020202020204" pitchFamily="34" charset="0"/>
              <a:buChar char="•"/>
            </a:pPr>
            <a:r>
              <a:rPr lang="en-US" sz="1200" dirty="0">
                <a:latin typeface="+mn-lt"/>
              </a:rPr>
              <a:t>Federal Lands Transportation Program: Provides funds to</a:t>
            </a:r>
            <a:r>
              <a:rPr lang="en-US" sz="1200" baseline="0" dirty="0">
                <a:latin typeface="+mn-lt"/>
              </a:rPr>
              <a:t> Federal Land Management agencies for projects that provide access to or within Federal lands. This may include trails.</a:t>
            </a:r>
            <a:endParaRPr lang="en-US" sz="1200" dirty="0">
              <a:latin typeface="+mn-lt"/>
            </a:endParaRPr>
          </a:p>
          <a:p>
            <a:pPr marL="171450" indent="-171450">
              <a:spcBef>
                <a:spcPts val="0"/>
              </a:spcBef>
              <a:buFont typeface="Arial" panose="020B0604020202020204" pitchFamily="34" charset="0"/>
              <a:buChar char="•"/>
            </a:pPr>
            <a:r>
              <a:rPr lang="en-US" sz="1200" dirty="0">
                <a:latin typeface="+mn-lt"/>
              </a:rPr>
              <a:t>Federal Lands Access Program: Provides funds to</a:t>
            </a:r>
            <a:r>
              <a:rPr lang="en-US" sz="1200" baseline="0" dirty="0">
                <a:latin typeface="+mn-lt"/>
              </a:rPr>
              <a:t> State and local governments for projects that provide access to or within Federal lands. This may include trails.</a:t>
            </a:r>
          </a:p>
          <a:p>
            <a:pPr marL="0" indent="0">
              <a:spcBef>
                <a:spcPts val="0"/>
              </a:spcBef>
              <a:buFont typeface="Arial" panose="020B0604020202020204" pitchFamily="34" charset="0"/>
              <a:buNone/>
            </a:pPr>
            <a:r>
              <a:rPr lang="en-US" b="0" u="sng" dirty="0">
                <a:latin typeface="Calibri" panose="020F0502020204030204" pitchFamily="34" charset="0"/>
              </a:rPr>
              <a:t>Department of the Interior Program</a:t>
            </a:r>
          </a:p>
          <a:p>
            <a:pPr marL="171450" indent="-171450">
              <a:spcBef>
                <a:spcPts val="0"/>
              </a:spcBef>
              <a:buFont typeface="Arial" panose="020B0604020202020204" pitchFamily="34" charset="0"/>
              <a:buChar char="•"/>
            </a:pPr>
            <a:r>
              <a:rPr lang="en-US" dirty="0">
                <a:latin typeface="Calibri" panose="020F0502020204030204" pitchFamily="34" charset="0"/>
              </a:rPr>
              <a:t>Land and Water Conservation Fund (LWCF): Provides funds to support conservation and recreation projects, which may include trails.</a:t>
            </a:r>
          </a:p>
          <a:p>
            <a:pPr marL="0" indent="0">
              <a:spcBef>
                <a:spcPts val="0"/>
              </a:spcBef>
              <a:buFont typeface="Arial" panose="020B0604020202020204" pitchFamily="34" charset="0"/>
              <a:buNone/>
            </a:pPr>
            <a:r>
              <a:rPr lang="en-US" b="0" u="sng" dirty="0">
                <a:latin typeface="Calibri" panose="020F0502020204030204" pitchFamily="34" charset="0"/>
              </a:rPr>
              <a:t>State Programs</a:t>
            </a:r>
            <a:r>
              <a:rPr lang="en-US" b="0" dirty="0">
                <a:latin typeface="Calibri" panose="020F0502020204030204" pitchFamily="34" charset="0"/>
              </a:rPr>
              <a:t>: A few States have State grant programs for trails.</a:t>
            </a:r>
            <a:endParaRPr lang="en-US" b="1" dirty="0">
              <a:latin typeface="Calibri" panose="020F0502020204030204" pitchFamily="34" charset="0"/>
            </a:endParaRPr>
          </a:p>
          <a:p>
            <a:pPr marL="0" indent="0">
              <a:spcBef>
                <a:spcPts val="0"/>
              </a:spcBef>
              <a:buFont typeface="Arial" panose="020B0604020202020204" pitchFamily="34" charset="0"/>
              <a:buNone/>
            </a:pPr>
            <a:r>
              <a:rPr lang="en-US" b="0" u="sng" dirty="0">
                <a:latin typeface="Calibri" panose="020F0502020204030204" pitchFamily="34" charset="0"/>
              </a:rPr>
              <a:t>Foundation Grants: </a:t>
            </a:r>
            <a:r>
              <a:rPr lang="en-US" b="0" dirty="0">
                <a:latin typeface="Calibri" panose="020F0502020204030204" pitchFamily="34" charset="0"/>
              </a:rPr>
              <a:t>Several foundations will provide grants for trail projects.</a:t>
            </a:r>
            <a:endParaRPr lang="en-US" b="1"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“Funding Information,” Available: https://www.fhwa.dot.gov/environment/bicycle_pedestrian/funding/ [Accessed June 2019]</a:t>
            </a:r>
          </a:p>
        </p:txBody>
      </p:sp>
      <p:sp>
        <p:nvSpPr>
          <p:cNvPr id="4" name="Slide Number Placeholder 3"/>
          <p:cNvSpPr>
            <a:spLocks noGrp="1"/>
          </p:cNvSpPr>
          <p:nvPr>
            <p:ph type="sldNum" sz="quarter" idx="5"/>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33806590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panose="020B0604020202020204" pitchFamily="34" charset="0"/>
              <a:buChar char="•"/>
            </a:pPr>
            <a:r>
              <a:rPr lang="en-US" dirty="0"/>
              <a:t>CMAQ provides a flexible funding source to State and local governments for transportation projects and programs to help meet the requirements of the Clean Air Act. Funding is available to reduce congestion and improve air quality for areas that do not meet the National Ambient Air Quality Standards for ozone, carbon monoxide, or particulate matter (nonattainment areas) and for former nonattainment areas that are now in compliance (maintenance areas).</a:t>
            </a:r>
          </a:p>
          <a:p>
            <a:pPr marL="171450" indent="-171450">
              <a:buFont typeface="Arial" panose="020B0604020202020204" pitchFamily="34" charset="0"/>
              <a:buChar char="•"/>
            </a:pPr>
            <a:r>
              <a:rPr lang="en-US" dirty="0"/>
              <a:t>CMAQ is a significant funding source for pedestrian and bicycle projects in nonattainment areas, especially to provide access to transit.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(n.d.) Congestion Mitigation and Air Quality Improvement Program Fact Sheet. https://www.fhwa.dot.gov/fastact/factsheets/cmaqfs.cfm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(n.d.) Bicycle and Pedestrian Program Funding Information. https://www.fhwa.dot.gov/environment/bicycle_pedestrian/funding/</a:t>
            </a:r>
          </a:p>
        </p:txBody>
      </p:sp>
      <p:sp>
        <p:nvSpPr>
          <p:cNvPr id="4" name="Slide Number Placeholder 3"/>
          <p:cNvSpPr>
            <a:spLocks noGrp="1"/>
          </p:cNvSpPr>
          <p:nvPr>
            <p:ph type="sldNum" sz="quarter" idx="5"/>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32937348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Transportation Alternatives (TA) Set-Aside provides funds for pedestrian and bicycle projects, historic preservation, and environmental projects. Each State solicits and selects projects for funding. Metropolitan planning areas representing urbanized areas with populations greater than 200,000 also solicit and select projects for funding.</a:t>
            </a:r>
          </a:p>
          <a:p>
            <a:r>
              <a:rPr lang="en-US" b="1" dirty="0"/>
              <a:t>Notes</a:t>
            </a:r>
            <a:r>
              <a:rPr lang="en-US" dirty="0"/>
              <a:t>:</a:t>
            </a:r>
          </a:p>
          <a:p>
            <a:pPr marL="171450" indent="-171450">
              <a:buFont typeface="Arial" panose="020B0604020202020204" pitchFamily="34" charset="0"/>
              <a:buChar char="•"/>
            </a:pPr>
            <a:r>
              <a:rPr lang="en-US" dirty="0"/>
              <a:t>The TA Set-Aside authorizes funding for programs and projects defined as </a:t>
            </a:r>
            <a:r>
              <a:rPr lang="en-US" b="0" i="1" dirty="0"/>
              <a:t>transportation alternatives</a:t>
            </a:r>
            <a:r>
              <a:rPr lang="en-US" dirty="0"/>
              <a:t>, including on- and off-road pedestrian and bicycle facilities, infrastructure projects for improving non-driver access to public transportation and enhanced mobility, community improvement activities such as historic preservation and vegetation management, and environmental impact mitigation related to stormwater and habitat connectivity; recreational trail projects; and Safe Routes to School projects.</a:t>
            </a:r>
          </a:p>
          <a:p>
            <a:pPr marL="171450" indent="-171450">
              <a:buFont typeface="Arial" panose="020B0604020202020204" pitchFamily="34" charset="0"/>
              <a:buChar char="•"/>
            </a:pPr>
            <a:r>
              <a:rPr lang="en-US" dirty="0"/>
              <a:t>The TA Set-Aside is the single largest funding source for pedestrian and bicycle projects.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(n.d.) Transportation Alternatives. https://www.fhwa.dot.gov/environment/transportation_alternatives/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(n.d.) Bicycle and Pedestrian Program Funding Information. https://www.fhwa.dot.gov/environment/bicycle_pedestrian/funding/</a:t>
            </a:r>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3983938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Recreational Trails Program provides funds for a wide variety of recreational trail uses, nonmotorized and motorized. Each State solicits and selects projects for funding.</a:t>
            </a:r>
            <a:endParaRPr lang="en-US" b="1" dirty="0"/>
          </a:p>
          <a:p>
            <a:r>
              <a:rPr lang="en-US" b="1" dirty="0"/>
              <a:t>Notes</a:t>
            </a:r>
            <a:r>
              <a:rPr lang="en-US" dirty="0"/>
              <a:t>:</a:t>
            </a:r>
          </a:p>
          <a:p>
            <a:pPr marL="171450" indent="-171450">
              <a:buFont typeface="Arial" panose="020B0604020202020204" pitchFamily="34" charset="0"/>
              <a:buChar char="•"/>
            </a:pPr>
            <a:r>
              <a:rPr lang="en-US" dirty="0"/>
              <a:t>The Recreational Trails Program funds trails for many uses: pedestrian (including wheelchair); skating or skateboarding; equestrian; nonmotorized snow trail activities including skiing; bicycling; or other human powered vehicles, aquatic or water activities, and motorized vehicular activities such as off-road motorcycle, all terrain vehicles, snowmobiling, etc. </a:t>
            </a:r>
          </a:p>
          <a:p>
            <a:pPr marL="171450" indent="-171450">
              <a:buFont typeface="Arial" panose="020B0604020202020204" pitchFamily="34" charset="0"/>
              <a:buChar char="•"/>
            </a:pPr>
            <a:r>
              <a:rPr lang="en-US" dirty="0"/>
              <a:t>The RTP supports community facilities that contribute to economic development, habitat improvement, effective partnership development, public land stewardship, safe recreation, and inclusion on trails.</a:t>
            </a:r>
          </a:p>
          <a:p>
            <a:pPr marL="171450" indent="-171450">
              <a:buFont typeface="Arial" panose="020B0604020202020204" pitchFamily="34" charset="0"/>
              <a:buChar char="•"/>
            </a:pPr>
            <a:r>
              <a:rPr lang="en-US" dirty="0"/>
              <a:t>In some cases recreational trails can be components of transportation systems.</a:t>
            </a:r>
          </a:p>
          <a:p>
            <a:pPr marL="171450" indent="-171450">
              <a:buFont typeface="Arial" panose="020B0604020202020204" pitchFamily="34" charset="0"/>
              <a:buChar char="•"/>
            </a:pPr>
            <a:r>
              <a:rPr lang="en-US" dirty="0"/>
              <a:t>In general, RTP funded trails are primarily for recreation, not transportation. Do not insist on highway designs.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Recreational Trails Program Annual Report. Available: </a:t>
            </a:r>
            <a:r>
              <a:rPr lang="en-US" dirty="0">
                <a:solidFill>
                  <a:schemeClr val="tx1"/>
                </a:solidFill>
              </a:rPr>
              <a:t>https://www.fhwa.dot.gov/environment/recreational_trails/overview/report/2019/report2019.pdf [Accessed July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solidFill>
                  <a:schemeClr val="tx1"/>
                </a:solidFill>
              </a:rPr>
              <a:t>FHWA. “Recreation Trails.” Available: https://www.fhwa.dot.gov/environment/recreational_trails/ [Accessed July 2019]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shows part of the Mountains to Sea Trail in North Carolina</a:t>
            </a:r>
          </a:p>
        </p:txBody>
      </p:sp>
      <p:sp>
        <p:nvSpPr>
          <p:cNvPr id="4" name="Slide Number Placeholder 3"/>
          <p:cNvSpPr>
            <a:spLocks noGrp="1"/>
          </p:cNvSpPr>
          <p:nvPr>
            <p:ph type="sldNum" sz="quarter" idx="5"/>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595217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 various kinds of trails.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The term “trail” has various meanings across the country. Some people consider trails to be a path through rugged wilderness, some trails are historic routes, and some trails might be major highways (e.g., Tamiami Trail in south Florida). Trails can serve a range of purposes from neighborhood pedestrian connections to metropolitan bicycle and pedestrian networks, to long-distance tour routes. This presentation mostly focuses on nonmotorized transportation trails, but we will cover some aspects of recreational trails.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(bottom left): https://www.flickr.com/photos/juanomatic/8480536928/in/photolist-dVoYaW-qjLj5r-ptpmk-ptpvN-8vmj2v-eRuDqJ-rmxauE-7NefYF-7au4VC-dgBx6b-nooLM-fhz19D-dqqQ1v-cLj433-6Ag9at-ptoqX-5FAG4-9V2aqn-8uceAR-21cM8nh-7Nehu8-nQcVAr-6VTTVL-2EaTTf-ebU8Fe-JZfmn-ptpLg-8uceAX-5jNzMk-5jSPkE-ptpPC-8bbyyb-boiHFZ-5jNBNZ-9928cF-ptnWY-6VTTTb-bmm5AY-boiyxM-21nkn2N-ptpjF-aYNgjF-5JVKCJ-aFhEGt-4MHNsA-ptq2t-8hH6Hx-ptoaF-8hH8c8-boixx4</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1761388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baseline="0" dirty="0" err="1"/>
              <a:t>Sidepaths</a:t>
            </a:r>
            <a:r>
              <a:rPr lang="en-US" baseline="0" dirty="0"/>
              <a:t> offer a greater sense of safety for users than on-street travel, encouraging pedestrian and bicycle use in otherwise unappealing (high traffic, high speed) areas. This makes them a good option for filling gaps in network connectivity.</a:t>
            </a:r>
            <a:endParaRPr lang="en-US" b="0" dirty="0"/>
          </a:p>
          <a:p>
            <a:r>
              <a:rPr lang="en-US" b="1" dirty="0"/>
              <a:t>Notes</a:t>
            </a:r>
            <a:r>
              <a:rPr lang="en-US" dirty="0"/>
              <a:t>: </a:t>
            </a:r>
            <a:r>
              <a:rPr lang="en-US" dirty="0" err="1"/>
              <a:t>Sidepaths</a:t>
            </a:r>
            <a:r>
              <a:rPr lang="en-US" dirty="0"/>
              <a:t> and two-way separated bike lanes</a:t>
            </a:r>
            <a:r>
              <a:rPr lang="en-US" baseline="0" dirty="0"/>
              <a:t> are markedly similar: both are situated alongside roadways, but with a physical separation, and both allow for two-way travel. Two-way travel can cause conflicts when integrating with other road users (contra-flow travel is often not considered by motorists, especially at intersections) as well as between path users travelling in opposite directions.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FHWA. </a:t>
            </a:r>
            <a:r>
              <a:rPr lang="en-US" i="0" baseline="0" dirty="0"/>
              <a:t>(2019). </a:t>
            </a:r>
            <a:r>
              <a:rPr lang="en-US" i="1" dirty="0"/>
              <a:t>Bikeway</a:t>
            </a:r>
            <a:r>
              <a:rPr lang="en-US" i="1" baseline="0" dirty="0"/>
              <a:t> Selection Guide.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FHWA. (2016). </a:t>
            </a:r>
            <a:r>
              <a:rPr lang="en-US" altLang="en-US" i="1" dirty="0"/>
              <a:t>Small Town and Rural Multimodal Networks</a:t>
            </a:r>
            <a:r>
              <a:rPr lang="en-US" altLang="en-US" i="0" dirty="0"/>
              <a:t>. </a:t>
            </a:r>
            <a:r>
              <a:rPr lang="en-US" altLang="en-US" dirty="0"/>
              <a:t>Available: https://www.fhwa.dot.gov/environment/bicycle_pedestrian/publications/small_towns/fhwahep17024_lg.pdf</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934522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EDEF448A-FD62-4E64-84F0-1D9826774103}"/>
              </a:ext>
            </a:extLst>
          </p:cNvPr>
          <p:cNvSpPr>
            <a:spLocks noGrp="1" noChangeArrowheads="1"/>
          </p:cNvSpPr>
          <p:nvPr>
            <p:ph type="sldNum" sz="quarter" idx="5"/>
          </p:nvPr>
        </p:nvSpPr>
        <p:spPr>
          <a:noFill/>
        </p:spPr>
        <p:txBody>
          <a:bodyPr/>
          <a:lstStyle>
            <a:lvl1pPr defTabSz="947738" eaLnBrk="0" hangingPunct="0">
              <a:defRPr sz="3200">
                <a:solidFill>
                  <a:schemeClr val="tx1"/>
                </a:solidFill>
                <a:latin typeface="Calibri" panose="020F0502020204030204" pitchFamily="34" charset="0"/>
              </a:defRPr>
            </a:lvl1pPr>
            <a:lvl2pPr marL="742950" indent="-285750" defTabSz="947738" eaLnBrk="0" hangingPunct="0">
              <a:defRPr sz="3200">
                <a:solidFill>
                  <a:schemeClr val="tx1"/>
                </a:solidFill>
                <a:latin typeface="Calibri" panose="020F0502020204030204" pitchFamily="34" charset="0"/>
              </a:defRPr>
            </a:lvl2pPr>
            <a:lvl3pPr marL="1143000" indent="-228600" defTabSz="947738" eaLnBrk="0" hangingPunct="0">
              <a:defRPr sz="3200">
                <a:solidFill>
                  <a:schemeClr val="tx1"/>
                </a:solidFill>
                <a:latin typeface="Calibri" panose="020F0502020204030204" pitchFamily="34" charset="0"/>
              </a:defRPr>
            </a:lvl3pPr>
            <a:lvl4pPr marL="1600200" indent="-228600" defTabSz="947738" eaLnBrk="0" hangingPunct="0">
              <a:defRPr sz="3200">
                <a:solidFill>
                  <a:schemeClr val="tx1"/>
                </a:solidFill>
                <a:latin typeface="Calibri" panose="020F0502020204030204" pitchFamily="34" charset="0"/>
              </a:defRPr>
            </a:lvl4pPr>
            <a:lvl5pPr marL="2057400" indent="-228600" defTabSz="947738" eaLnBrk="0" hangingPunct="0">
              <a:defRPr sz="3200">
                <a:solidFill>
                  <a:schemeClr val="tx1"/>
                </a:solidFill>
                <a:latin typeface="Calibri" panose="020F0502020204030204" pitchFamily="34" charset="0"/>
              </a:defRPr>
            </a:lvl5pPr>
            <a:lvl6pPr marL="2514600" indent="-228600" defTabSz="947738" eaLnBrk="0" fontAlgn="base" hangingPunct="0">
              <a:spcBef>
                <a:spcPct val="20000"/>
              </a:spcBef>
              <a:spcAft>
                <a:spcPct val="0"/>
              </a:spcAft>
              <a:buChar char="•"/>
              <a:defRPr sz="3200">
                <a:solidFill>
                  <a:schemeClr val="tx1"/>
                </a:solidFill>
                <a:latin typeface="Calibri" panose="020F0502020204030204" pitchFamily="34" charset="0"/>
              </a:defRPr>
            </a:lvl6pPr>
            <a:lvl7pPr marL="2971800" indent="-228600" defTabSz="947738" eaLnBrk="0" fontAlgn="base" hangingPunct="0">
              <a:spcBef>
                <a:spcPct val="20000"/>
              </a:spcBef>
              <a:spcAft>
                <a:spcPct val="0"/>
              </a:spcAft>
              <a:buChar char="•"/>
              <a:defRPr sz="3200">
                <a:solidFill>
                  <a:schemeClr val="tx1"/>
                </a:solidFill>
                <a:latin typeface="Calibri" panose="020F0502020204030204" pitchFamily="34" charset="0"/>
              </a:defRPr>
            </a:lvl7pPr>
            <a:lvl8pPr marL="3429000" indent="-228600" defTabSz="947738" eaLnBrk="0" fontAlgn="base" hangingPunct="0">
              <a:spcBef>
                <a:spcPct val="20000"/>
              </a:spcBef>
              <a:spcAft>
                <a:spcPct val="0"/>
              </a:spcAft>
              <a:buChar char="•"/>
              <a:defRPr sz="3200">
                <a:solidFill>
                  <a:schemeClr val="tx1"/>
                </a:solidFill>
                <a:latin typeface="Calibri" panose="020F0502020204030204" pitchFamily="34" charset="0"/>
              </a:defRPr>
            </a:lvl8pPr>
            <a:lvl9pPr marL="3886200" indent="-228600" defTabSz="947738" eaLnBrk="0" fontAlgn="base" hangingPunct="0">
              <a:spcBef>
                <a:spcPct val="20000"/>
              </a:spcBef>
              <a:spcAft>
                <a:spcPct val="0"/>
              </a:spcAft>
              <a:buChar char="•"/>
              <a:defRPr sz="3200">
                <a:solidFill>
                  <a:schemeClr val="tx1"/>
                </a:solidFill>
                <a:latin typeface="Calibri" panose="020F0502020204030204" pitchFamily="34" charset="0"/>
              </a:defRPr>
            </a:lvl9pPr>
          </a:lstStyle>
          <a:p>
            <a:fld id="{BDCF2322-0943-4FF9-8595-D9FCBB8EBE24}"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
        <p:nvSpPr>
          <p:cNvPr id="48131" name="Rectangle 2">
            <a:extLst>
              <a:ext uri="{FF2B5EF4-FFF2-40B4-BE49-F238E27FC236}">
                <a16:creationId xmlns:a16="http://schemas.microsoft.com/office/drawing/2014/main" id="{7594247B-429F-4BFB-BEAB-4F76E0BDA8E6}"/>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F3A7DB85-E7B2-4DEC-AEC4-DA36BB4265CB}"/>
              </a:ext>
            </a:extLst>
          </p:cNvPr>
          <p:cNvSpPr>
            <a:spLocks noGrp="1" noChangeArrowheads="1"/>
          </p:cNvSpPr>
          <p:nvPr>
            <p:ph type="body" idx="1"/>
          </p:nvPr>
        </p:nvSpPr>
        <p:spPr>
          <a:noFill/>
        </p:spPr>
        <p:txBody>
          <a:bodyPr/>
          <a:lstStyle/>
          <a:p>
            <a:r>
              <a:rPr lang="en-US" b="1" dirty="0"/>
              <a:t>Key Message</a:t>
            </a:r>
            <a:r>
              <a:rPr lang="en-US" b="0" i="0" dirty="0"/>
              <a:t>: </a:t>
            </a:r>
            <a:r>
              <a:rPr lang="en-US" altLang="en-US" i="0" dirty="0"/>
              <a:t>They serve as a complement to and extension of on-street facilities (not as alternatives to them) </a:t>
            </a:r>
            <a:r>
              <a:rPr lang="en-US" altLang="en-US" dirty="0"/>
              <a:t>and offer the protection from motor vehicle traffic that many Americans seek when looking to leave their car behind in favor of biking, walking, or skating.</a:t>
            </a:r>
            <a:endParaRPr lang="en-US" b="0" dirty="0"/>
          </a:p>
          <a:p>
            <a:r>
              <a:rPr lang="en-US" b="1" dirty="0"/>
              <a:t>Notes</a:t>
            </a:r>
            <a:r>
              <a:rPr lang="en-US" dirty="0"/>
              <a:t>: </a:t>
            </a:r>
            <a:r>
              <a:rPr lang="en-US" sz="1200" b="0" i="0" u="none" strike="noStrike" kern="1200" baseline="0" dirty="0">
                <a:solidFill>
                  <a:schemeClr val="tx1"/>
                </a:solidFill>
                <a:latin typeface="+mn-lt"/>
                <a:ea typeface="+mn-ea"/>
                <a:cs typeface="+mn-cs"/>
              </a:rPr>
              <a:t>A shared use path provides a travel area separate from motorized traffic for bicyclists, pedestrians, skaters, wheelchair users, joggers, and other users. Shared use paths can provide a low-stress experience for a variety of users using the network for transportation or recreation. </a:t>
            </a:r>
            <a:r>
              <a:rPr lang="en-US" altLang="en-US" dirty="0"/>
              <a:t>They can be great places for novice and child bicyclists to try out their bicycling skills prior to taking trips on urban streets. Shared use paths are frequently in high demand among bicyclists, joggers, in-line skaters, people walking dogs, people with disabilities, and a variety of other users. Systems of shared use paths in urban and suburban communities serve as the arterials of the bicycle and pedestrian transportation system.</a:t>
            </a:r>
            <a:endParaRPr lang="en-US" dirty="0"/>
          </a:p>
          <a:p>
            <a:pPr marL="171450" indent="-171450">
              <a:buFont typeface="Arial" panose="020B0604020202020204" pitchFamily="34" charset="0"/>
              <a:buChar char="•"/>
            </a:pPr>
            <a:r>
              <a:rPr lang="en-US" dirty="0"/>
              <a:t>Shared use paths are popular for their low stress environment (separate right-of-way from roads, typically no motorized uses). </a:t>
            </a:r>
          </a:p>
          <a:p>
            <a:pPr marL="171450" indent="-171450">
              <a:buFont typeface="Arial" panose="020B0604020202020204" pitchFamily="34" charset="0"/>
              <a:buChar char="•"/>
            </a:pPr>
            <a:r>
              <a:rPr lang="en-US" dirty="0"/>
              <a:t>Typically follow corridors such as utility cuts, water features, greenbelts,</a:t>
            </a:r>
            <a:r>
              <a:rPr lang="en-US" baseline="0" dirty="0"/>
              <a:t> etc.</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 (2016). </a:t>
            </a:r>
            <a:r>
              <a:rPr lang="en-US" altLang="en-US" i="1" dirty="0"/>
              <a:t>Small Town and Rural Multimodal Networks</a:t>
            </a:r>
            <a:r>
              <a:rPr lang="en-US" altLang="en-US" i="0" dirty="0"/>
              <a:t>. </a:t>
            </a:r>
            <a:r>
              <a:rPr lang="en-US" altLang="en-US" dirty="0"/>
              <a:t>Available: https://www.fhwa.dot.gov/environment/bicycle_pedestrian/publications/small_towns/fhwahep17024_lg.pdf</a:t>
            </a:r>
            <a:endParaRPr lang="en-US" altLang="en-US" b="1" dirty="0"/>
          </a:p>
          <a:p>
            <a:pPr marL="228600" indent="-228600">
              <a:buAutoNum type="arabicPeriod"/>
            </a:pPr>
            <a:endParaRPr lang="en-US" altLang="en-US" b="1" dirty="0"/>
          </a:p>
          <a:p>
            <a:pPr marL="228600" indent="-228600">
              <a:buAutoNum type="arabicPeriod"/>
            </a:pPr>
            <a:endParaRPr lang="en-US" altLang="en-US" b="1" dirty="0"/>
          </a:p>
          <a:p>
            <a:pPr marL="228600" indent="-228600">
              <a:buAutoNum type="arabicPeriod"/>
            </a:pPr>
            <a:endParaRPr lang="en-US" altLang="en-US" b="1" dirty="0"/>
          </a:p>
          <a:p>
            <a:pPr marL="0" indent="0">
              <a:buNone/>
            </a:pPr>
            <a:endParaRPr lang="en-US" altLang="en-US" b="1" dirty="0"/>
          </a:p>
          <a:p>
            <a:pPr marL="0" indent="0">
              <a:buNone/>
            </a:pPr>
            <a:endParaRPr lang="en-US" altLang="en-US" b="1" dirty="0"/>
          </a:p>
        </p:txBody>
      </p:sp>
    </p:spTree>
    <p:extLst>
      <p:ext uri="{BB962C8B-B14F-4D97-AF65-F5344CB8AC3E}">
        <p14:creationId xmlns:p14="http://schemas.microsoft.com/office/powerpoint/2010/main" val="1315271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Rail trails are multipurpose public paths created from former railroad corridors. These paths are flat or gently sloping, making them easily accessible and a great way to enjoy the outdoors. Rail trails are ideal for many types of activities—depending on the rules established by the local community—including walking, bicycling, wheelchair use, inline skating, cross-country skiing and horseback riding.</a:t>
            </a:r>
            <a:endParaRPr lang="en-US" b="0" dirty="0"/>
          </a:p>
          <a:p>
            <a:r>
              <a:rPr lang="en-US" b="1" dirty="0"/>
              <a:t>Notes</a:t>
            </a:r>
            <a:r>
              <a:rPr lang="en-US" dirty="0"/>
              <a:t>:</a:t>
            </a:r>
          </a:p>
          <a:p>
            <a:pPr marL="171450" indent="-171450">
              <a:buFont typeface="Arial" panose="020B0604020202020204" pitchFamily="34" charset="0"/>
              <a:buChar char="•"/>
            </a:pPr>
            <a:r>
              <a:rPr lang="en-US" dirty="0"/>
              <a:t>Sub-type</a:t>
            </a:r>
            <a:r>
              <a:rPr lang="en-US" baseline="0" dirty="0"/>
              <a:t> of shared use trails along specific corridors. Often located in rural areas but may serve arterial function in built-up areas.</a:t>
            </a:r>
          </a:p>
          <a:p>
            <a:pPr marL="171450" indent="-171450">
              <a:buFont typeface="Arial" panose="020B0604020202020204" pitchFamily="34" charset="0"/>
              <a:buChar char="•"/>
            </a:pPr>
            <a:r>
              <a:rPr lang="en-US" baseline="0" dirty="0"/>
              <a:t>Since siting is dependent upon existing rail corridors, there is less room to plan for specific connectivity goals. However, many rail corridors run from rural to urban areas, so there is potential to integrate rail trails into the bike/pedestrian transportation network.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228600" indent="-228600">
              <a:buFont typeface="+mj-lt"/>
              <a:buAutoNum type="arabicPeriod"/>
            </a:pPr>
            <a:r>
              <a:rPr lang="en-US" dirty="0"/>
              <a:t>Rails to Trails Conservancy. “Trail Building Toolbox.” Available: http://www.railstotrails.org/build-trails/trail-building-toolbox/ [Accessed July 2019]  </a:t>
            </a:r>
          </a:p>
          <a:p>
            <a:pPr marL="228600" indent="-228600">
              <a:buFont typeface="+mj-lt"/>
              <a:buAutoNum type="arabicPeriod"/>
            </a:pPr>
            <a:r>
              <a:rPr lang="en-US" altLang="en-US" dirty="0"/>
              <a:t>FHWA. (2016). </a:t>
            </a:r>
            <a:r>
              <a:rPr lang="en-US" altLang="en-US" i="1" dirty="0"/>
              <a:t>Small Town and Rural Multimodal Networks</a:t>
            </a:r>
            <a:r>
              <a:rPr lang="en-US" altLang="en-US" i="0" dirty="0"/>
              <a:t>. </a:t>
            </a:r>
            <a:r>
              <a:rPr lang="en-US" altLang="en-US" dirty="0"/>
              <a:t>Available: https://www.fhwa.dot.gov/environment/bicycle_pedestrian/publications/small_towns/fhwahep17024_lg.pdf</a:t>
            </a:r>
            <a:endParaRPr lang="en-US" altLang="en-US" b="1" dirty="0"/>
          </a:p>
          <a:p>
            <a:pPr marL="228600" indent="-228600">
              <a:buFont typeface="+mj-lt"/>
              <a:buAutoNum type="arabicPeriod"/>
            </a:pPr>
            <a:endParaRPr lang="en-US" i="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1214356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FHWA manages the Recreational Trails Program, which funds recreational trails for a wide variety of users, nonmotorized and motorized (e.g., mountain biking, equestrian, off-highway vehicles)</a:t>
            </a:r>
            <a:endParaRPr lang="en-US" b="1" dirty="0"/>
          </a:p>
          <a:p>
            <a:r>
              <a:rPr lang="en-US" b="1" dirty="0"/>
              <a:t>Notes</a:t>
            </a:r>
            <a:r>
              <a:rPr lang="en-US" dirty="0"/>
              <a:t>: Recreational trails include trails for many uses, </a:t>
            </a:r>
            <a:r>
              <a:rPr lang="en-US" dirty="0" err="1"/>
              <a:t>inlcuding</a:t>
            </a:r>
            <a:r>
              <a:rPr lang="en-US" dirty="0"/>
              <a:t>: </a:t>
            </a:r>
          </a:p>
          <a:p>
            <a:pPr marL="171450" indent="-171450">
              <a:buFont typeface="Arial" panose="020B0604020202020204" pitchFamily="34" charset="0"/>
              <a:buChar char="•"/>
            </a:pPr>
            <a:r>
              <a:rPr lang="en-US" dirty="0"/>
              <a:t>Walking and wheelchair use</a:t>
            </a:r>
          </a:p>
          <a:p>
            <a:pPr marL="171450" indent="-171450">
              <a:buFont typeface="Arial" panose="020B0604020202020204" pitchFamily="34" charset="0"/>
              <a:buChar char="•"/>
            </a:pPr>
            <a:r>
              <a:rPr lang="en-US" dirty="0"/>
              <a:t>Skating or skateboarding</a:t>
            </a:r>
          </a:p>
          <a:p>
            <a:pPr marL="171450" indent="-171450">
              <a:buFont typeface="Arial" panose="020B0604020202020204" pitchFamily="34" charset="0"/>
              <a:buChar char="•"/>
            </a:pPr>
            <a:r>
              <a:rPr lang="en-US" dirty="0"/>
              <a:t>Equestrian</a:t>
            </a:r>
          </a:p>
          <a:p>
            <a:pPr marL="171450" indent="-171450">
              <a:buFont typeface="Arial" panose="020B0604020202020204" pitchFamily="34" charset="0"/>
              <a:buChar char="•"/>
            </a:pPr>
            <a:r>
              <a:rPr lang="en-US" dirty="0"/>
              <a:t>Nonmotorized snow trail activities including skiing</a:t>
            </a:r>
          </a:p>
          <a:p>
            <a:pPr marL="171450" indent="-171450">
              <a:buFont typeface="Arial" panose="020B0604020202020204" pitchFamily="34" charset="0"/>
              <a:buChar char="•"/>
            </a:pPr>
            <a:r>
              <a:rPr lang="en-US" dirty="0"/>
              <a:t>Bicycling</a:t>
            </a:r>
          </a:p>
          <a:p>
            <a:pPr marL="171450" indent="-171450">
              <a:buFont typeface="Arial" panose="020B0604020202020204" pitchFamily="34" charset="0"/>
              <a:buChar char="•"/>
            </a:pPr>
            <a:r>
              <a:rPr lang="en-US" dirty="0"/>
              <a:t>Other human powered vehicles</a:t>
            </a:r>
          </a:p>
          <a:p>
            <a:pPr marL="171450" indent="-171450">
              <a:buFont typeface="Arial" panose="020B0604020202020204" pitchFamily="34" charset="0"/>
              <a:buChar char="•"/>
            </a:pPr>
            <a:r>
              <a:rPr lang="en-US" dirty="0"/>
              <a:t>Aquatic or water activities</a:t>
            </a:r>
          </a:p>
          <a:p>
            <a:pPr marL="171450" indent="-171450">
              <a:buFont typeface="Arial" panose="020B0604020202020204" pitchFamily="34" charset="0"/>
              <a:buChar char="•"/>
            </a:pPr>
            <a:r>
              <a:rPr lang="en-US" dirty="0"/>
              <a:t>Motorized vehicular activities such as off-road motorcycle, all terrain vehicles, snowmobiling, etc. </a:t>
            </a:r>
          </a:p>
          <a:p>
            <a:pPr marL="0" indent="0">
              <a:buFont typeface="Arial" panose="020B0604020202020204" pitchFamily="34" charset="0"/>
              <a:buNone/>
            </a:pPr>
            <a:r>
              <a:rPr lang="en-US" dirty="0"/>
              <a:t>In general, the intent is for outdoor recreation and to experience the trail, rather than getting from point A to point 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Recreational Trails Program Annual Report. Available: </a:t>
            </a:r>
            <a:r>
              <a:rPr lang="en-US" dirty="0">
                <a:solidFill>
                  <a:schemeClr val="tx1"/>
                </a:solidFill>
              </a:rPr>
              <a:t>https://www.fhwa.dot.gov/environment/recreational_trails/overview/report/2019/report2019.pdf [Accessed July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solidFill>
                  <a:schemeClr val="tx1"/>
                </a:solidFill>
              </a:rPr>
              <a:t>FHWA. “Recreation Trails.” Available: https://www.fhwa.dot.gov/environment/recreational_trails/ [Accessed July 2019]</a:t>
            </a:r>
          </a:p>
          <a:p>
            <a:r>
              <a:rPr lang="en-US" dirty="0"/>
              <a:t>Image shows part of the Mountains to Sea Trail in North Carolina.</a:t>
            </a:r>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4018904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144299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dirty="0"/>
              <a:t>Trails</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73707" y="230587"/>
            <a:ext cx="3140765" cy="717550"/>
          </a:xfrm>
        </p:spPr>
        <p:txBody>
          <a:bodyPr/>
          <a:lstStyle/>
          <a:p>
            <a:r>
              <a:rPr lang="en-US" dirty="0"/>
              <a:t>Not Just Recreation…</a:t>
            </a:r>
          </a:p>
        </p:txBody>
      </p:sp>
      <p:sp>
        <p:nvSpPr>
          <p:cNvPr id="4" name="Slide Number Placeholder 3"/>
          <p:cNvSpPr>
            <a:spLocks noGrp="1"/>
          </p:cNvSpPr>
          <p:nvPr>
            <p:ph type="sldNum" sz="quarter" idx="12"/>
          </p:nvPr>
        </p:nvSpPr>
        <p:spPr/>
        <p:txBody>
          <a:bodyPr/>
          <a:lstStyle/>
          <a:p>
            <a:fld id="{588A7B10-5B59-5847-A2D4-DA6B67CC2B64}" type="slidenum">
              <a:rPr lang="en-US" smtClean="0"/>
              <a:t>10</a:t>
            </a:fld>
            <a:endParaRPr lang="en-US"/>
          </a:p>
        </p:txBody>
      </p:sp>
      <p:graphicFrame>
        <p:nvGraphicFramePr>
          <p:cNvPr id="16" name="Diagram 15"/>
          <p:cNvGraphicFramePr/>
          <p:nvPr>
            <p:extLst>
              <p:ext uri="{D42A27DB-BD31-4B8C-83A1-F6EECF244321}">
                <p14:modId xmlns:p14="http://schemas.microsoft.com/office/powerpoint/2010/main" val="4105769984"/>
              </p:ext>
            </p:extLst>
          </p:nvPr>
        </p:nvGraphicFramePr>
        <p:xfrm>
          <a:off x="1997865" y="135171"/>
          <a:ext cx="6772428" cy="48532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17636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Benefits of Trails</a:t>
            </a:r>
          </a:p>
        </p:txBody>
      </p:sp>
      <p:sp>
        <p:nvSpPr>
          <p:cNvPr id="6" name="Content Placeholder 5"/>
          <p:cNvSpPr>
            <a:spLocks noGrp="1"/>
          </p:cNvSpPr>
          <p:nvPr>
            <p:ph sz="half" idx="1"/>
          </p:nvPr>
        </p:nvSpPr>
        <p:spPr/>
        <p:txBody>
          <a:bodyPr>
            <a:normAutofit fontScale="92500" lnSpcReduction="10000"/>
          </a:bodyPr>
          <a:lstStyle/>
          <a:p>
            <a:r>
              <a:rPr lang="en-US" dirty="0"/>
              <a:t>Economic</a:t>
            </a:r>
          </a:p>
          <a:p>
            <a:pPr lvl="1"/>
            <a:r>
              <a:rPr lang="en-US" dirty="0"/>
              <a:t>Generate revenue, increase property values, access to jobs, job creation</a:t>
            </a:r>
          </a:p>
          <a:p>
            <a:r>
              <a:rPr lang="en-US" dirty="0"/>
              <a:t>Environmental</a:t>
            </a:r>
          </a:p>
          <a:p>
            <a:pPr lvl="1"/>
            <a:r>
              <a:rPr lang="en-US" dirty="0"/>
              <a:t>Reduced VMT, flood/stormwater management, lower heat island effect</a:t>
            </a:r>
          </a:p>
          <a:p>
            <a:pPr lvl="1"/>
            <a:endParaRPr lang="en-US" dirty="0"/>
          </a:p>
        </p:txBody>
      </p:sp>
      <p:sp>
        <p:nvSpPr>
          <p:cNvPr id="7" name="Content Placeholder 6"/>
          <p:cNvSpPr>
            <a:spLocks noGrp="1"/>
          </p:cNvSpPr>
          <p:nvPr>
            <p:ph sz="half" idx="2"/>
          </p:nvPr>
        </p:nvSpPr>
        <p:spPr/>
        <p:txBody>
          <a:bodyPr>
            <a:normAutofit fontScale="92500" lnSpcReduction="10000"/>
          </a:bodyPr>
          <a:lstStyle/>
          <a:p>
            <a:r>
              <a:rPr lang="en-US" dirty="0"/>
              <a:t>Social</a:t>
            </a:r>
          </a:p>
          <a:p>
            <a:pPr lvl="1"/>
            <a:r>
              <a:rPr lang="en-US" dirty="0"/>
              <a:t>Improved public health, social interaction and community cohesion</a:t>
            </a:r>
          </a:p>
          <a:p>
            <a:r>
              <a:rPr lang="en-US" dirty="0"/>
              <a:t>Transportation</a:t>
            </a:r>
          </a:p>
          <a:p>
            <a:pPr lvl="1"/>
            <a:r>
              <a:rPr lang="en-US" dirty="0"/>
              <a:t>Increased connectivity, low-stress travel, accessibility</a:t>
            </a:r>
          </a:p>
        </p:txBody>
      </p:sp>
      <p:sp>
        <p:nvSpPr>
          <p:cNvPr id="4" name="Slide Number Placeholder 3"/>
          <p:cNvSpPr>
            <a:spLocks noGrp="1"/>
          </p:cNvSpPr>
          <p:nvPr>
            <p:ph type="sldNum" sz="quarter" idx="12"/>
          </p:nvPr>
        </p:nvSpPr>
        <p:spPr/>
        <p:txBody>
          <a:bodyPr/>
          <a:lstStyle/>
          <a:p>
            <a:fld id="{588A7B10-5B59-5847-A2D4-DA6B67CC2B64}" type="slidenum">
              <a:rPr lang="en-US" smtClean="0"/>
              <a:t>11</a:t>
            </a:fld>
            <a:endParaRPr lang="en-US"/>
          </a:p>
        </p:txBody>
      </p:sp>
    </p:spTree>
    <p:extLst>
      <p:ext uri="{BB962C8B-B14F-4D97-AF65-F5344CB8AC3E}">
        <p14:creationId xmlns:p14="http://schemas.microsoft.com/office/powerpoint/2010/main" val="2767633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Economic Benefits of Trails</a:t>
            </a:r>
          </a:p>
        </p:txBody>
      </p:sp>
      <p:pic>
        <p:nvPicPr>
          <p:cNvPr id="5" name="Content Placeholder 4" descr="Economic Benefits of Trails chart: Top level is SUP Benefits; second level is business benefits, community benefits, and trail user benefits; the third level under business benefits is trail use contributions, and traditional economic contributions; the third level under community benefits is property values; the third level under trail user benefits is leisure time. The fourth level under trail use contributions is trip expenditures. The fourth level under traditional economic contributions is O &amp; M expenditures. The fourth level under community benefits is property taxes. The fourth level under trail user benefits is health. The fifth level under traditional economic contributions is capital expenditures. The fifth level under community benefits is environment. The sixth level under trail use contributions, and traditional economic contributions is jobs, wages, business output, and value added/gross state product. ">
            <a:extLst>
              <a:ext uri="{FF2B5EF4-FFF2-40B4-BE49-F238E27FC236}">
                <a16:creationId xmlns:a16="http://schemas.microsoft.com/office/drawing/2014/main" id="{363B2941-3D2D-4488-A5C4-3697F074AE64}"/>
              </a:ext>
            </a:extLst>
          </p:cNvPr>
          <p:cNvPicPr>
            <a:picLocks noGrp="1" noChangeAspect="1"/>
          </p:cNvPicPr>
          <p:nvPr>
            <p:ph idx="1"/>
          </p:nvPr>
        </p:nvPicPr>
        <p:blipFill>
          <a:blip r:embed="rId3"/>
          <a:stretch>
            <a:fillRect/>
          </a:stretch>
        </p:blipFill>
        <p:spPr>
          <a:xfrm>
            <a:off x="1164492" y="1063229"/>
            <a:ext cx="6399909" cy="4080271"/>
          </a:xfrm>
          <a:prstGeom prst="rect">
            <a:avLst/>
          </a:prstGeom>
        </p:spPr>
      </p:pic>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12</a:t>
            </a:fld>
            <a:endParaRPr lang="en-US" dirty="0"/>
          </a:p>
        </p:txBody>
      </p:sp>
      <p:sp>
        <p:nvSpPr>
          <p:cNvPr id="6" name="TextBox 5">
            <a:extLst>
              <a:ext uri="{FF2B5EF4-FFF2-40B4-BE49-F238E27FC236}">
                <a16:creationId xmlns:a16="http://schemas.microsoft.com/office/drawing/2014/main" id="{D5AA89B1-99F0-4682-8A08-7C43397ECFB3}"/>
              </a:ext>
            </a:extLst>
          </p:cNvPr>
          <p:cNvSpPr txBox="1"/>
          <p:nvPr/>
        </p:nvSpPr>
        <p:spPr>
          <a:xfrm>
            <a:off x="4786794" y="4683605"/>
            <a:ext cx="2777607" cy="253916"/>
          </a:xfrm>
          <a:prstGeom prst="rect">
            <a:avLst/>
          </a:prstGeom>
          <a:noFill/>
        </p:spPr>
        <p:txBody>
          <a:bodyPr wrap="square" rtlCol="0">
            <a:spAutoFit/>
          </a:bodyPr>
          <a:lstStyle/>
          <a:p>
            <a:r>
              <a:rPr lang="en-US" sz="1050" i="1" dirty="0"/>
              <a:t>North Carolina Department of Transportation</a:t>
            </a:r>
          </a:p>
        </p:txBody>
      </p:sp>
    </p:spTree>
    <p:extLst>
      <p:ext uri="{BB962C8B-B14F-4D97-AF65-F5344CB8AC3E}">
        <p14:creationId xmlns:p14="http://schemas.microsoft.com/office/powerpoint/2010/main" val="2905412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4114800"/>
            <a:ext cx="8338576" cy="876300"/>
          </a:xfrm>
        </p:spPr>
        <p:txBody>
          <a:bodyPr/>
          <a:lstStyle/>
          <a:p>
            <a:r>
              <a:rPr lang="en-US" dirty="0"/>
              <a:t>Trail Design and Accessibility </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13</a:t>
            </a:fld>
            <a:endParaRPr lang="en-US"/>
          </a:p>
        </p:txBody>
      </p:sp>
    </p:spTree>
    <p:extLst>
      <p:ext uri="{BB962C8B-B14F-4D97-AF65-F5344CB8AC3E}">
        <p14:creationId xmlns:p14="http://schemas.microsoft.com/office/powerpoint/2010/main" val="3612049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athway through living desert zoo and gardens state park ">
            <a:extLst>
              <a:ext uri="{FF2B5EF4-FFF2-40B4-BE49-F238E27FC236}">
                <a16:creationId xmlns:a16="http://schemas.microsoft.com/office/drawing/2014/main" id="{565E7F35-62CB-473B-9055-6349428BD9EC}"/>
              </a:ext>
            </a:extLst>
          </p:cNvPr>
          <p:cNvPicPr>
            <a:picLocks noChangeAspect="1"/>
          </p:cNvPicPr>
          <p:nvPr/>
        </p:nvPicPr>
        <p:blipFill rotWithShape="1">
          <a:blip r:embed="rId3"/>
          <a:srcRect b="7684"/>
          <a:stretch/>
        </p:blipFill>
        <p:spPr>
          <a:xfrm>
            <a:off x="0" y="-1"/>
            <a:ext cx="8354850" cy="5143501"/>
          </a:xfrm>
          <a:prstGeom prst="rect">
            <a:avLst/>
          </a:prstGeom>
        </p:spPr>
      </p:pic>
      <p:sp>
        <p:nvSpPr>
          <p:cNvPr id="3" name="Content Placeholder 2">
            <a:extLst>
              <a:ext uri="{FF2B5EF4-FFF2-40B4-BE49-F238E27FC236}">
                <a16:creationId xmlns:a16="http://schemas.microsoft.com/office/drawing/2014/main" id="{ECED3774-6E1B-4DA1-A2E7-58DF0C9E81BD}"/>
              </a:ext>
            </a:extLst>
          </p:cNvPr>
          <p:cNvSpPr>
            <a:spLocks noGrp="1"/>
          </p:cNvSpPr>
          <p:nvPr>
            <p:ph idx="1"/>
          </p:nvPr>
        </p:nvSpPr>
        <p:spPr>
          <a:xfrm>
            <a:off x="165779" y="1816169"/>
            <a:ext cx="3584811" cy="1511160"/>
          </a:xfrm>
          <a:solidFill>
            <a:schemeClr val="accent2">
              <a:alpha val="76000"/>
            </a:schemeClr>
          </a:solidFill>
        </p:spPr>
        <p:txBody>
          <a:bodyPr/>
          <a:lstStyle/>
          <a:p>
            <a:pPr marL="114300" indent="0">
              <a:buNone/>
            </a:pPr>
            <a:r>
              <a:rPr lang="en-US" dirty="0"/>
              <a:t>Accessible pathway through Living Desert Zoo and Gardens State Park in Carlsbad, New Mexico</a:t>
            </a:r>
          </a:p>
        </p:txBody>
      </p:sp>
      <p:sp>
        <p:nvSpPr>
          <p:cNvPr id="4" name="Slide Number Placeholder 3">
            <a:extLst>
              <a:ext uri="{FF2B5EF4-FFF2-40B4-BE49-F238E27FC236}">
                <a16:creationId xmlns:a16="http://schemas.microsoft.com/office/drawing/2014/main" id="{6F615C42-ACD8-4A9A-A1ED-952DC1CAA028}"/>
              </a:ext>
            </a:extLst>
          </p:cNvPr>
          <p:cNvSpPr>
            <a:spLocks noGrp="1"/>
          </p:cNvSpPr>
          <p:nvPr>
            <p:ph type="sldNum" sz="quarter" idx="12"/>
          </p:nvPr>
        </p:nvSpPr>
        <p:spPr/>
        <p:txBody>
          <a:bodyPr/>
          <a:lstStyle/>
          <a:p>
            <a:fld id="{588A7B10-5B59-5847-A2D4-DA6B67CC2B64}" type="slidenum">
              <a:rPr lang="en-US" smtClean="0"/>
              <a:t>14</a:t>
            </a:fld>
            <a:endParaRPr lang="en-US"/>
          </a:p>
        </p:txBody>
      </p:sp>
      <p:sp>
        <p:nvSpPr>
          <p:cNvPr id="6" name="TextBox 5">
            <a:extLst>
              <a:ext uri="{FF2B5EF4-FFF2-40B4-BE49-F238E27FC236}">
                <a16:creationId xmlns:a16="http://schemas.microsoft.com/office/drawing/2014/main" id="{A59E2C19-FF51-49CC-8A8E-3C5BB537A48C}"/>
              </a:ext>
            </a:extLst>
          </p:cNvPr>
          <p:cNvSpPr txBox="1"/>
          <p:nvPr/>
        </p:nvSpPr>
        <p:spPr>
          <a:xfrm>
            <a:off x="-1043353" y="4889584"/>
            <a:ext cx="6465236" cy="253916"/>
          </a:xfrm>
          <a:prstGeom prst="rect">
            <a:avLst/>
          </a:prstGeom>
          <a:noFill/>
        </p:spPr>
        <p:txBody>
          <a:bodyPr wrap="square" rtlCol="0">
            <a:spAutoFit/>
          </a:bodyPr>
          <a:lstStyle/>
          <a:p>
            <a:pPr algn="r"/>
            <a:r>
              <a:rPr lang="en-US" sz="1050" dirty="0">
                <a:solidFill>
                  <a:schemeClr val="bg1"/>
                </a:solidFill>
              </a:rPr>
              <a:t>Recreationaltrailsinfo.org - New Mexico Energy, Minerals and Natural Resources Department</a:t>
            </a:r>
            <a:endParaRPr lang="en-US" sz="1050" i="1" dirty="0">
              <a:solidFill>
                <a:schemeClr val="bg1"/>
              </a:solidFill>
            </a:endParaRPr>
          </a:p>
        </p:txBody>
      </p:sp>
    </p:spTree>
    <p:extLst>
      <p:ext uri="{BB962C8B-B14F-4D97-AF65-F5344CB8AC3E}">
        <p14:creationId xmlns:p14="http://schemas.microsoft.com/office/powerpoint/2010/main" val="2615613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9508" y="205979"/>
            <a:ext cx="8074588" cy="857250"/>
          </a:xfrm>
        </p:spPr>
        <p:txBody>
          <a:bodyPr/>
          <a:lstStyle/>
          <a:p>
            <a:r>
              <a:rPr lang="en-US" sz="4400" dirty="0"/>
              <a:t>Accessibility on Trails</a:t>
            </a:r>
          </a:p>
        </p:txBody>
      </p:sp>
      <p:sp>
        <p:nvSpPr>
          <p:cNvPr id="6" name="Content Placeholder 5"/>
          <p:cNvSpPr>
            <a:spLocks noGrp="1"/>
          </p:cNvSpPr>
          <p:nvPr>
            <p:ph idx="1"/>
          </p:nvPr>
        </p:nvSpPr>
        <p:spPr/>
        <p:txBody>
          <a:bodyPr>
            <a:normAutofit/>
          </a:bodyPr>
          <a:lstStyle/>
          <a:p>
            <a:r>
              <a:rPr lang="en-US" dirty="0"/>
              <a:t>Accessibility ensures that trails are available to all people</a:t>
            </a:r>
          </a:p>
          <a:p>
            <a:r>
              <a:rPr lang="en-US" dirty="0"/>
              <a:t>Trail should provide:</a:t>
            </a:r>
          </a:p>
          <a:p>
            <a:pPr lvl="1"/>
            <a:r>
              <a:rPr lang="en-US" dirty="0"/>
              <a:t>Barrier-free access</a:t>
            </a:r>
          </a:p>
          <a:p>
            <a:pPr lvl="1"/>
            <a:r>
              <a:rPr lang="en-US" dirty="0"/>
              <a:t>Equivalent access</a:t>
            </a:r>
          </a:p>
          <a:p>
            <a:pPr lvl="1"/>
            <a:r>
              <a:rPr lang="en-US" dirty="0"/>
              <a:t>Comparable experience</a:t>
            </a:r>
          </a:p>
          <a:p>
            <a:r>
              <a:rPr lang="en-US" dirty="0"/>
              <a:t>Transportation trails should ensure transportation use</a:t>
            </a:r>
          </a:p>
          <a:p>
            <a:r>
              <a:rPr lang="en-US" dirty="0"/>
              <a:t>Recreational trails should keep a recreational feel</a:t>
            </a:r>
          </a:p>
          <a:p>
            <a:r>
              <a:rPr lang="en-US" dirty="0"/>
              <a:t>Trailside and trailhead facilities must be accessible</a:t>
            </a:r>
          </a:p>
        </p:txBody>
      </p:sp>
      <p:sp>
        <p:nvSpPr>
          <p:cNvPr id="4" name="Slide Number Placeholder 3"/>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922878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rail at mark twain birthplace ">
            <a:extLst>
              <a:ext uri="{FF2B5EF4-FFF2-40B4-BE49-F238E27FC236}">
                <a16:creationId xmlns:a16="http://schemas.microsoft.com/office/drawing/2014/main" id="{670DB0EE-A9BA-4E71-A367-E267A40D31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556"/>
          <a:stretch/>
        </p:blipFill>
        <p:spPr bwMode="auto">
          <a:xfrm>
            <a:off x="0" y="-1"/>
            <a:ext cx="8368162"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CED3774-6E1B-4DA1-A2E7-58DF0C9E81BD}"/>
              </a:ext>
            </a:extLst>
          </p:cNvPr>
          <p:cNvSpPr>
            <a:spLocks noGrp="1"/>
          </p:cNvSpPr>
          <p:nvPr>
            <p:ph idx="1"/>
          </p:nvPr>
        </p:nvSpPr>
        <p:spPr>
          <a:xfrm>
            <a:off x="165780" y="1816169"/>
            <a:ext cx="3538316" cy="1511160"/>
          </a:xfrm>
          <a:solidFill>
            <a:schemeClr val="accent2">
              <a:alpha val="76000"/>
            </a:schemeClr>
          </a:solidFill>
        </p:spPr>
        <p:txBody>
          <a:bodyPr/>
          <a:lstStyle/>
          <a:p>
            <a:pPr marL="114300" indent="0">
              <a:buNone/>
            </a:pPr>
            <a:r>
              <a:rPr lang="en-US" dirty="0"/>
              <a:t>Accessible crushed rock trail at the Mark Twain Birthplace State Historic Site in Missouri</a:t>
            </a:r>
          </a:p>
        </p:txBody>
      </p:sp>
      <p:sp>
        <p:nvSpPr>
          <p:cNvPr id="4" name="Slide Number Placeholder 3">
            <a:extLst>
              <a:ext uri="{FF2B5EF4-FFF2-40B4-BE49-F238E27FC236}">
                <a16:creationId xmlns:a16="http://schemas.microsoft.com/office/drawing/2014/main" id="{6F615C42-ACD8-4A9A-A1ED-952DC1CAA028}"/>
              </a:ext>
            </a:extLst>
          </p:cNvPr>
          <p:cNvSpPr>
            <a:spLocks noGrp="1"/>
          </p:cNvSpPr>
          <p:nvPr>
            <p:ph type="sldNum" sz="quarter" idx="12"/>
          </p:nvPr>
        </p:nvSpPr>
        <p:spPr/>
        <p:txBody>
          <a:bodyPr/>
          <a:lstStyle/>
          <a:p>
            <a:fld id="{588A7B10-5B59-5847-A2D4-DA6B67CC2B64}" type="slidenum">
              <a:rPr lang="en-US" smtClean="0"/>
              <a:t>16</a:t>
            </a:fld>
            <a:endParaRPr lang="en-US"/>
          </a:p>
        </p:txBody>
      </p:sp>
      <p:sp>
        <p:nvSpPr>
          <p:cNvPr id="5" name="TextBox 4">
            <a:extLst>
              <a:ext uri="{FF2B5EF4-FFF2-40B4-BE49-F238E27FC236}">
                <a16:creationId xmlns:a16="http://schemas.microsoft.com/office/drawing/2014/main" id="{8A610D26-94F2-493F-9D48-4A55357E9F73}"/>
              </a:ext>
            </a:extLst>
          </p:cNvPr>
          <p:cNvSpPr txBox="1"/>
          <p:nvPr/>
        </p:nvSpPr>
        <p:spPr>
          <a:xfrm>
            <a:off x="1902926" y="4889583"/>
            <a:ext cx="6465236" cy="253916"/>
          </a:xfrm>
          <a:prstGeom prst="rect">
            <a:avLst/>
          </a:prstGeom>
          <a:noFill/>
        </p:spPr>
        <p:txBody>
          <a:bodyPr wrap="square" rtlCol="0">
            <a:spAutoFit/>
          </a:bodyPr>
          <a:lstStyle/>
          <a:p>
            <a:pPr algn="r"/>
            <a:r>
              <a:rPr lang="en-US" sz="1050" dirty="0">
                <a:solidFill>
                  <a:schemeClr val="bg1"/>
                </a:solidFill>
              </a:rPr>
              <a:t>Recreationaltrailsinfo.org - Monroe County Commission</a:t>
            </a:r>
            <a:endParaRPr lang="en-US" sz="1050" i="1" dirty="0">
              <a:solidFill>
                <a:schemeClr val="bg1"/>
              </a:solidFill>
            </a:endParaRPr>
          </a:p>
        </p:txBody>
      </p:sp>
    </p:spTree>
    <p:extLst>
      <p:ext uri="{BB962C8B-B14F-4D97-AF65-F5344CB8AC3E}">
        <p14:creationId xmlns:p14="http://schemas.microsoft.com/office/powerpoint/2010/main" val="2199923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E0CD261-963A-4FE9-9A73-ED859559D2AA}"/>
              </a:ext>
            </a:extLst>
          </p:cNvPr>
          <p:cNvSpPr>
            <a:spLocks noGrp="1"/>
          </p:cNvSpPr>
          <p:nvPr>
            <p:ph type="sldNum" sz="quarter" idx="12"/>
          </p:nvPr>
        </p:nvSpPr>
        <p:spPr/>
        <p:txBody>
          <a:bodyPr/>
          <a:lstStyle/>
          <a:p>
            <a:fld id="{588A7B10-5B59-5847-A2D4-DA6B67CC2B64}" type="slidenum">
              <a:rPr lang="en-US" smtClean="0"/>
              <a:t>17</a:t>
            </a:fld>
            <a:endParaRPr lang="en-US"/>
          </a:p>
        </p:txBody>
      </p:sp>
      <p:pic>
        <p:nvPicPr>
          <p:cNvPr id="3074" name="Picture 2" descr="Trail in Rotary Park, Tennessee with wooden handrail adjacent to a creek ">
            <a:extLst>
              <a:ext uri="{FF2B5EF4-FFF2-40B4-BE49-F238E27FC236}">
                <a16:creationId xmlns:a16="http://schemas.microsoft.com/office/drawing/2014/main" id="{ECA6BD93-F25D-4C4A-ACED-E4B029B5C2B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34788" y="1364528"/>
            <a:ext cx="3657600" cy="273873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3076" name="Picture 4" descr="Path in living desert zoo and gardens state park (Carlsbad, new mexico) with metal handrails on both sides ">
            <a:extLst>
              <a:ext uri="{FF2B5EF4-FFF2-40B4-BE49-F238E27FC236}">
                <a16:creationId xmlns:a16="http://schemas.microsoft.com/office/drawing/2014/main" id="{8AEE48D6-B47D-4B6D-92FD-4668C940E0E0}"/>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3973545" y="1364528"/>
            <a:ext cx="4104888" cy="273873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D656ED0-845B-4E29-A670-3AE4403E9674}"/>
              </a:ext>
            </a:extLst>
          </p:cNvPr>
          <p:cNvSpPr txBox="1"/>
          <p:nvPr/>
        </p:nvSpPr>
        <p:spPr>
          <a:xfrm>
            <a:off x="3973545" y="4103258"/>
            <a:ext cx="4104888" cy="415498"/>
          </a:xfrm>
          <a:prstGeom prst="rect">
            <a:avLst/>
          </a:prstGeom>
          <a:noFill/>
        </p:spPr>
        <p:txBody>
          <a:bodyPr wrap="square" rtlCol="0">
            <a:spAutoFit/>
          </a:bodyPr>
          <a:lstStyle/>
          <a:p>
            <a:pPr algn="r"/>
            <a:r>
              <a:rPr lang="en-US" sz="1050" i="1" dirty="0"/>
              <a:t>Recreationaltrailsinfo.org – NM Energy, Minerals and Natural Resources Department</a:t>
            </a:r>
          </a:p>
        </p:txBody>
      </p:sp>
      <p:sp>
        <p:nvSpPr>
          <p:cNvPr id="9" name="TextBox 8">
            <a:extLst>
              <a:ext uri="{FF2B5EF4-FFF2-40B4-BE49-F238E27FC236}">
                <a16:creationId xmlns:a16="http://schemas.microsoft.com/office/drawing/2014/main" id="{82C316B0-E4DF-4B76-B49F-87D2563833D6}"/>
              </a:ext>
            </a:extLst>
          </p:cNvPr>
          <p:cNvSpPr txBox="1"/>
          <p:nvPr/>
        </p:nvSpPr>
        <p:spPr>
          <a:xfrm>
            <a:off x="-171921" y="4103258"/>
            <a:ext cx="4104888" cy="253916"/>
          </a:xfrm>
          <a:prstGeom prst="rect">
            <a:avLst/>
          </a:prstGeom>
          <a:noFill/>
        </p:spPr>
        <p:txBody>
          <a:bodyPr wrap="square" rtlCol="0">
            <a:spAutoFit/>
          </a:bodyPr>
          <a:lstStyle/>
          <a:p>
            <a:pPr algn="r"/>
            <a:r>
              <a:rPr lang="en-US" sz="1050" i="1" dirty="0"/>
              <a:t>Recreationaltrailsinfo.org – Montgomery County</a:t>
            </a:r>
          </a:p>
        </p:txBody>
      </p:sp>
    </p:spTree>
    <p:extLst>
      <p:ext uri="{BB962C8B-B14F-4D97-AF65-F5344CB8AC3E}">
        <p14:creationId xmlns:p14="http://schemas.microsoft.com/office/powerpoint/2010/main" val="16197537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9508" y="205979"/>
            <a:ext cx="8074588" cy="857250"/>
          </a:xfrm>
        </p:spPr>
        <p:txBody>
          <a:bodyPr/>
          <a:lstStyle/>
          <a:p>
            <a:r>
              <a:rPr lang="en-US" sz="4400" dirty="0"/>
              <a:t>Accessibility on Trails</a:t>
            </a:r>
          </a:p>
        </p:txBody>
      </p:sp>
      <p:sp>
        <p:nvSpPr>
          <p:cNvPr id="6" name="Content Placeholder 5"/>
          <p:cNvSpPr>
            <a:spLocks noGrp="1"/>
          </p:cNvSpPr>
          <p:nvPr>
            <p:ph idx="1"/>
          </p:nvPr>
        </p:nvSpPr>
        <p:spPr/>
        <p:txBody>
          <a:bodyPr>
            <a:normAutofit/>
          </a:bodyPr>
          <a:lstStyle/>
          <a:p>
            <a:pPr lvl="0">
              <a:buClr>
                <a:srgbClr val="A9A9A9"/>
              </a:buClr>
            </a:pPr>
            <a:r>
              <a:rPr lang="en-US" sz="2800" dirty="0">
                <a:solidFill>
                  <a:srgbClr val="2F2B20"/>
                </a:solidFill>
              </a:rPr>
              <a:t>Exceptions for </a:t>
            </a:r>
            <a:r>
              <a:rPr lang="en-US" sz="2800" u="sng" dirty="0">
                <a:solidFill>
                  <a:srgbClr val="2F2B20"/>
                </a:solidFill>
              </a:rPr>
              <a:t>recreational trails</a:t>
            </a:r>
            <a:r>
              <a:rPr lang="en-US" sz="2800" dirty="0">
                <a:solidFill>
                  <a:srgbClr val="2F2B20"/>
                </a:solidFill>
              </a:rPr>
              <a:t>:</a:t>
            </a:r>
          </a:p>
          <a:p>
            <a:pPr lvl="1">
              <a:buClr>
                <a:srgbClr val="A9A9A9"/>
              </a:buClr>
            </a:pPr>
            <a:r>
              <a:rPr lang="en-US" sz="2400" dirty="0"/>
              <a:t>Significant impacts</a:t>
            </a:r>
          </a:p>
          <a:p>
            <a:pPr lvl="1">
              <a:buClr>
                <a:srgbClr val="A9A9A9"/>
              </a:buClr>
            </a:pPr>
            <a:r>
              <a:rPr lang="en-US" sz="2400" dirty="0"/>
              <a:t>Alter setting or purpose of the facility</a:t>
            </a:r>
          </a:p>
          <a:p>
            <a:pPr lvl="1">
              <a:buClr>
                <a:srgbClr val="A9A9A9"/>
              </a:buClr>
            </a:pPr>
            <a:r>
              <a:rPr lang="en-US" sz="2400" dirty="0"/>
              <a:t>Prohibited by law</a:t>
            </a:r>
          </a:p>
          <a:p>
            <a:pPr lvl="1">
              <a:buClr>
                <a:srgbClr val="A9A9A9"/>
              </a:buClr>
            </a:pPr>
            <a:r>
              <a:rPr lang="en-US" sz="2400" dirty="0"/>
              <a:t>Impractical due to terrain or construction practices</a:t>
            </a:r>
          </a:p>
          <a:p>
            <a:pPr>
              <a:buClr>
                <a:srgbClr val="A9A9A9"/>
              </a:buClr>
            </a:pPr>
            <a:r>
              <a:rPr lang="en-US" sz="2600" dirty="0"/>
              <a:t>Make accessible to the extent feasible</a:t>
            </a:r>
          </a:p>
        </p:txBody>
      </p:sp>
      <p:sp>
        <p:nvSpPr>
          <p:cNvPr id="4" name="Slide Number Placeholder 3"/>
          <p:cNvSpPr>
            <a:spLocks noGrp="1"/>
          </p:cNvSpPr>
          <p:nvPr>
            <p:ph type="sldNum" sz="quarter" idx="12"/>
          </p:nvPr>
        </p:nvSpPr>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3912403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sz="4000" dirty="0"/>
              <a:t>Path Lighting </a:t>
            </a:r>
            <a:endParaRPr lang="en-US" dirty="0"/>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19</a:t>
            </a:fld>
            <a:endParaRPr lang="en-US"/>
          </a:p>
        </p:txBody>
      </p:sp>
      <p:pic>
        <p:nvPicPr>
          <p:cNvPr id="5" name="Picture 4" descr="Pole with sign that says &quot;no path lighting after 10 PM&quot;"/>
          <p:cNvPicPr>
            <a:picLocks noChangeAspect="1"/>
          </p:cNvPicPr>
          <p:nvPr/>
        </p:nvPicPr>
        <p:blipFill rotWithShape="1">
          <a:blip r:embed="rId3">
            <a:extLst>
              <a:ext uri="{28A0092B-C50C-407E-A947-70E740481C1C}">
                <a14:useLocalDpi xmlns:a14="http://schemas.microsoft.com/office/drawing/2010/main" val="0"/>
              </a:ext>
            </a:extLst>
          </a:blip>
          <a:srcRect b="24277"/>
          <a:stretch/>
        </p:blipFill>
        <p:spPr>
          <a:xfrm>
            <a:off x="444496" y="1448048"/>
            <a:ext cx="2654102" cy="3014662"/>
          </a:xfrm>
          <a:prstGeom prst="rect">
            <a:avLst/>
          </a:prstGeom>
        </p:spPr>
      </p:pic>
      <p:pic>
        <p:nvPicPr>
          <p:cNvPr id="3" name="Picture 2" descr="Paved path with light posts that runs behind single family homes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7183" y="1448048"/>
            <a:ext cx="4538201" cy="3014662"/>
          </a:xfrm>
          <a:prstGeom prst="rect">
            <a:avLst/>
          </a:prstGeom>
        </p:spPr>
      </p:pic>
      <p:sp>
        <p:nvSpPr>
          <p:cNvPr id="6" name="TextBox 5"/>
          <p:cNvSpPr txBox="1"/>
          <p:nvPr/>
        </p:nvSpPr>
        <p:spPr>
          <a:xfrm>
            <a:off x="5055066" y="4462710"/>
            <a:ext cx="2950318"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485502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numCol="2">
            <a:normAutofit/>
          </a:bodyPr>
          <a:lstStyle/>
          <a:p>
            <a:r>
              <a:rPr lang="en-US" dirty="0"/>
              <a:t>Types of trails </a:t>
            </a:r>
          </a:p>
          <a:p>
            <a:r>
              <a:rPr lang="en-US" dirty="0"/>
              <a:t>Benefits of trails </a:t>
            </a:r>
          </a:p>
          <a:p>
            <a:r>
              <a:rPr lang="en-US" dirty="0"/>
              <a:t>Trail design and ADA </a:t>
            </a:r>
          </a:p>
          <a:p>
            <a:r>
              <a:rPr lang="en-US" dirty="0"/>
              <a:t>Evaluation and funding</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Guidelines for Lighting</a:t>
            </a:r>
          </a:p>
        </p:txBody>
      </p:sp>
      <p:sp>
        <p:nvSpPr>
          <p:cNvPr id="6" name="Content Placeholder 5"/>
          <p:cNvSpPr>
            <a:spLocks noGrp="1"/>
          </p:cNvSpPr>
          <p:nvPr>
            <p:ph idx="1"/>
          </p:nvPr>
        </p:nvSpPr>
        <p:spPr/>
        <p:txBody>
          <a:bodyPr/>
          <a:lstStyle/>
          <a:p>
            <a:r>
              <a:rPr lang="en-US" dirty="0"/>
              <a:t>Lighting can improve safety at night or in dark conditions</a:t>
            </a:r>
          </a:p>
          <a:p>
            <a:r>
              <a:rPr lang="en-US" dirty="0"/>
              <a:t>Night use: prohibit or permit?</a:t>
            </a:r>
          </a:p>
          <a:p>
            <a:r>
              <a:rPr lang="en-US" dirty="0"/>
              <a:t>Consider placement of lighting to ensure visibility of:</a:t>
            </a:r>
          </a:p>
          <a:p>
            <a:pPr lvl="1"/>
            <a:r>
              <a:rPr lang="en-US" dirty="0"/>
              <a:t>Underpasses, tunnels, etc.</a:t>
            </a:r>
          </a:p>
          <a:p>
            <a:pPr lvl="1"/>
            <a:r>
              <a:rPr lang="en-US" dirty="0"/>
              <a:t>Intersections (public right-of-way)</a:t>
            </a:r>
          </a:p>
          <a:p>
            <a:pPr lvl="1"/>
            <a:r>
              <a:rPr lang="en-US" dirty="0"/>
              <a:t>Access to popular destinations </a:t>
            </a:r>
          </a:p>
          <a:p>
            <a:r>
              <a:rPr lang="en-US" dirty="0"/>
              <a:t>Pedestrian-scale lighting</a:t>
            </a:r>
          </a:p>
        </p:txBody>
      </p:sp>
      <p:sp>
        <p:nvSpPr>
          <p:cNvPr id="4" name="Slide Number Placeholder 3"/>
          <p:cNvSpPr>
            <a:spLocks noGrp="1"/>
          </p:cNvSpPr>
          <p:nvPr>
            <p:ph type="sldNum" sz="quarter" idx="12"/>
          </p:nvPr>
        </p:nvSpPr>
        <p:spPr/>
        <p:txBody>
          <a:bodyPr/>
          <a:lstStyle/>
          <a:p>
            <a:fld id="{588A7B10-5B59-5847-A2D4-DA6B67CC2B64}" type="slidenum">
              <a:rPr lang="en-US" smtClean="0"/>
              <a:t>20</a:t>
            </a:fld>
            <a:endParaRPr lang="en-US"/>
          </a:p>
        </p:txBody>
      </p:sp>
    </p:spTree>
    <p:extLst>
      <p:ext uri="{BB962C8B-B14F-4D97-AF65-F5344CB8AC3E}">
        <p14:creationId xmlns:p14="http://schemas.microsoft.com/office/powerpoint/2010/main" val="4183662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3711330" cy="3600450"/>
          </a:xfrm>
        </p:spPr>
        <p:txBody>
          <a:bodyPr>
            <a:normAutofit fontScale="92500" lnSpcReduction="10000"/>
          </a:bodyPr>
          <a:lstStyle/>
          <a:p>
            <a:r>
              <a:rPr lang="en-US" dirty="0"/>
              <a:t>Stormwater management</a:t>
            </a:r>
          </a:p>
          <a:p>
            <a:pPr lvl="1"/>
            <a:r>
              <a:rPr lang="en-US" dirty="0"/>
              <a:t>“Catch it where it falls”</a:t>
            </a:r>
          </a:p>
          <a:p>
            <a:pPr lvl="1"/>
            <a:r>
              <a:rPr lang="en-US" dirty="0"/>
              <a:t>Pervious surfaces allow for natural flow of stormwater</a:t>
            </a:r>
          </a:p>
          <a:p>
            <a:pPr lvl="1"/>
            <a:r>
              <a:rPr lang="en-US" dirty="0"/>
              <a:t>Reduces volume of water entering sewer system</a:t>
            </a:r>
          </a:p>
          <a:p>
            <a:r>
              <a:rPr lang="en-US" dirty="0"/>
              <a:t>Habitat &amp; natural spaces</a:t>
            </a:r>
          </a:p>
          <a:p>
            <a:pPr lvl="1"/>
            <a:r>
              <a:rPr lang="en-US" dirty="0"/>
              <a:t>Pocket parks, green corridors</a:t>
            </a:r>
          </a:p>
          <a:p>
            <a:r>
              <a:rPr lang="en-US" dirty="0"/>
              <a:t>Green infrastructure and trails</a:t>
            </a:r>
          </a:p>
          <a:p>
            <a:pPr marL="114300"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21</a:t>
            </a:fld>
            <a:endParaRPr lang="en-US" dirty="0"/>
          </a:p>
        </p:txBody>
      </p:sp>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Green Infrastructure </a:t>
            </a:r>
          </a:p>
        </p:txBody>
      </p:sp>
      <p:sp>
        <p:nvSpPr>
          <p:cNvPr id="7" name="TextBox 6"/>
          <p:cNvSpPr txBox="1"/>
          <p:nvPr/>
        </p:nvSpPr>
        <p:spPr>
          <a:xfrm>
            <a:off x="5137083" y="3965401"/>
            <a:ext cx="2950318" cy="253916"/>
          </a:xfrm>
          <a:prstGeom prst="rect">
            <a:avLst/>
          </a:prstGeom>
          <a:noFill/>
        </p:spPr>
        <p:txBody>
          <a:bodyPr wrap="square" rtlCol="0">
            <a:spAutoFit/>
          </a:bodyPr>
          <a:lstStyle/>
          <a:p>
            <a:pPr algn="r"/>
            <a:r>
              <a:rPr lang="en-US" sz="1050" i="1" dirty="0"/>
              <a:t>Recreationaltrailsinfo.org - Stuart Macdonald</a:t>
            </a:r>
          </a:p>
        </p:txBody>
      </p:sp>
      <p:pic>
        <p:nvPicPr>
          <p:cNvPr id="9" name="Picture 8" descr="Boardwalk style trail which is raised above marshy grass and crosses a creek ">
            <a:extLst>
              <a:ext uri="{FF2B5EF4-FFF2-40B4-BE49-F238E27FC236}">
                <a16:creationId xmlns:a16="http://schemas.microsoft.com/office/drawing/2014/main" id="{CEC44637-FD7E-4911-9F18-9D37DE016E01}"/>
              </a:ext>
            </a:extLst>
          </p:cNvPr>
          <p:cNvPicPr>
            <a:picLocks noChangeAspect="1"/>
          </p:cNvPicPr>
          <p:nvPr/>
        </p:nvPicPr>
        <p:blipFill>
          <a:blip r:embed="rId3"/>
          <a:stretch>
            <a:fillRect/>
          </a:stretch>
        </p:blipFill>
        <p:spPr>
          <a:xfrm>
            <a:off x="4169508" y="1200150"/>
            <a:ext cx="3917893" cy="2737628"/>
          </a:xfrm>
          <a:prstGeom prst="rect">
            <a:avLst/>
          </a:prstGeom>
        </p:spPr>
      </p:pic>
    </p:spTree>
    <p:extLst>
      <p:ext uri="{BB962C8B-B14F-4D97-AF65-F5344CB8AC3E}">
        <p14:creationId xmlns:p14="http://schemas.microsoft.com/office/powerpoint/2010/main" val="1560113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42156" y="4114800"/>
            <a:ext cx="7659687" cy="876300"/>
          </a:xfrm>
        </p:spPr>
        <p:txBody>
          <a:bodyPr/>
          <a:lstStyle/>
          <a:p>
            <a:r>
              <a:rPr lang="en-US" dirty="0"/>
              <a:t>Trail crossings</a:t>
            </a:r>
            <a:endParaRPr lang="en-US" sz="2800" cap="none" dirty="0"/>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22</a:t>
            </a:fld>
            <a:endParaRPr lang="en-US"/>
          </a:p>
        </p:txBody>
      </p:sp>
    </p:spTree>
    <p:extLst>
      <p:ext uri="{BB962C8B-B14F-4D97-AF65-F5344CB8AC3E}">
        <p14:creationId xmlns:p14="http://schemas.microsoft.com/office/powerpoint/2010/main" val="3466049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Guiding Principles</a:t>
            </a:r>
          </a:p>
        </p:txBody>
      </p:sp>
      <p:sp>
        <p:nvSpPr>
          <p:cNvPr id="6" name="Content Placeholder 5"/>
          <p:cNvSpPr>
            <a:spLocks noGrp="1"/>
          </p:cNvSpPr>
          <p:nvPr>
            <p:ph idx="1"/>
          </p:nvPr>
        </p:nvSpPr>
        <p:spPr/>
        <p:txBody>
          <a:bodyPr/>
          <a:lstStyle/>
          <a:p>
            <a:r>
              <a:rPr lang="en-US" dirty="0"/>
              <a:t>Best practices for pedestrian crossings apply</a:t>
            </a:r>
          </a:p>
          <a:p>
            <a:r>
              <a:rPr lang="en-US" dirty="0"/>
              <a:t>Minimize trail users’ exposure to traffic</a:t>
            </a:r>
          </a:p>
          <a:p>
            <a:pPr lvl="1"/>
            <a:r>
              <a:rPr lang="en-US" dirty="0"/>
              <a:t>Medians, perpendicular intersections, etc.</a:t>
            </a:r>
          </a:p>
          <a:p>
            <a:pPr lvl="1"/>
            <a:r>
              <a:rPr lang="en-US" dirty="0"/>
              <a:t>Reduce speeds of approaches to crossings</a:t>
            </a:r>
          </a:p>
          <a:p>
            <a:r>
              <a:rPr lang="en-US" dirty="0"/>
              <a:t>Right-of-way considerations</a:t>
            </a:r>
          </a:p>
          <a:p>
            <a:pPr lvl="1"/>
            <a:r>
              <a:rPr lang="en-US" dirty="0"/>
              <a:t>Pedestrian and bicyclists may have separate right-of-way laws</a:t>
            </a:r>
          </a:p>
          <a:p>
            <a:pPr lvl="1"/>
            <a:r>
              <a:rPr lang="en-US" dirty="0"/>
              <a:t>Consider local laws in design</a:t>
            </a:r>
          </a:p>
          <a:p>
            <a:r>
              <a:rPr lang="en-US" dirty="0"/>
              <a:t>Minimize use of bollards and gates</a:t>
            </a:r>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23</a:t>
            </a:fld>
            <a:endParaRPr lang="en-US"/>
          </a:p>
        </p:txBody>
      </p:sp>
    </p:spTree>
    <p:extLst>
      <p:ext uri="{BB962C8B-B14F-4D97-AF65-F5344CB8AC3E}">
        <p14:creationId xmlns:p14="http://schemas.microsoft.com/office/powerpoint/2010/main" val="4110051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Crossing Types</a:t>
            </a:r>
          </a:p>
        </p:txBody>
      </p:sp>
      <p:sp>
        <p:nvSpPr>
          <p:cNvPr id="6" name="Content Placeholder 5"/>
          <p:cNvSpPr>
            <a:spLocks noGrp="1"/>
          </p:cNvSpPr>
          <p:nvPr>
            <p:ph idx="1"/>
          </p:nvPr>
        </p:nvSpPr>
        <p:spPr>
          <a:xfrm>
            <a:off x="359508" y="1200150"/>
            <a:ext cx="4507767" cy="3600450"/>
          </a:xfrm>
        </p:spPr>
        <p:txBody>
          <a:bodyPr/>
          <a:lstStyle/>
          <a:p>
            <a:r>
              <a:rPr lang="en-US" dirty="0"/>
              <a:t>Controlled vs. uncontrolled</a:t>
            </a:r>
          </a:p>
          <a:p>
            <a:pPr lvl="1"/>
            <a:r>
              <a:rPr lang="en-US" dirty="0"/>
              <a:t>Where uncontrolled, consider warning signs, speed reductions, crossing treatments  </a:t>
            </a:r>
          </a:p>
          <a:p>
            <a:r>
              <a:rPr lang="en-US" dirty="0"/>
              <a:t>Grade-separated</a:t>
            </a:r>
          </a:p>
          <a:p>
            <a:pPr lvl="1"/>
            <a:r>
              <a:rPr lang="en-US" dirty="0"/>
              <a:t>Safer in high-traffic, high-speed areas</a:t>
            </a:r>
          </a:p>
          <a:p>
            <a:pPr lvl="1"/>
            <a:r>
              <a:rPr lang="en-US" dirty="0"/>
              <a:t>Less connectivity between trail and roadway</a:t>
            </a:r>
          </a:p>
          <a:p>
            <a:pPr lvl="1"/>
            <a:r>
              <a:rPr lang="en-US" dirty="0"/>
              <a:t>Expensive</a:t>
            </a:r>
          </a:p>
          <a:p>
            <a:pPr marL="411480" lvl="1" indent="0">
              <a:buNone/>
            </a:pPr>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24</a:t>
            </a:fld>
            <a:endParaRPr lang="en-US"/>
          </a:p>
        </p:txBody>
      </p:sp>
      <p:pic>
        <p:nvPicPr>
          <p:cNvPr id="7" name="Picture 6" descr="A shared use path goes through a tunnel under a road with vehicle lane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9990" y="2877000"/>
            <a:ext cx="3152933" cy="2094448"/>
          </a:xfrm>
          <a:prstGeom prst="rect">
            <a:avLst/>
          </a:prstGeom>
          <a:ln>
            <a:solidFill>
              <a:schemeClr val="tx2"/>
            </a:solidFill>
          </a:ln>
        </p:spPr>
      </p:pic>
      <p:pic>
        <p:nvPicPr>
          <p:cNvPr id="10" name="Picture 9" descr="Shared use path. A sign gives distances and directions for N Broad St, Basin St Trailhead, and French Quarter ">
            <a:extLst>
              <a:ext uri="{FF2B5EF4-FFF2-40B4-BE49-F238E27FC236}">
                <a16:creationId xmlns:a16="http://schemas.microsoft.com/office/drawing/2014/main" id="{6F8D1FAC-C7EF-4D08-80D8-CFD09B113D1D}"/>
              </a:ext>
            </a:extLst>
          </p:cNvPr>
          <p:cNvPicPr>
            <a:picLocks noChangeAspect="1"/>
          </p:cNvPicPr>
          <p:nvPr/>
        </p:nvPicPr>
        <p:blipFill>
          <a:blip r:embed="rId4"/>
          <a:stretch>
            <a:fillRect/>
          </a:stretch>
        </p:blipFill>
        <p:spPr>
          <a:xfrm>
            <a:off x="5009990" y="233940"/>
            <a:ext cx="3152933" cy="2364700"/>
          </a:xfrm>
          <a:prstGeom prst="rect">
            <a:avLst/>
          </a:prstGeom>
          <a:ln>
            <a:solidFill>
              <a:schemeClr val="tx2"/>
            </a:solidFill>
          </a:ln>
        </p:spPr>
      </p:pic>
      <p:sp>
        <p:nvSpPr>
          <p:cNvPr id="8" name="TextBox 7">
            <a:extLst>
              <a:ext uri="{FF2B5EF4-FFF2-40B4-BE49-F238E27FC236}">
                <a16:creationId xmlns:a16="http://schemas.microsoft.com/office/drawing/2014/main" id="{DC427211-99DE-42E7-9E0A-1290F100F372}"/>
              </a:ext>
            </a:extLst>
          </p:cNvPr>
          <p:cNvSpPr txBox="1"/>
          <p:nvPr/>
        </p:nvSpPr>
        <p:spPr>
          <a:xfrm rot="16200000">
            <a:off x="6830212" y="1285294"/>
            <a:ext cx="2824507" cy="253916"/>
          </a:xfrm>
          <a:prstGeom prst="rect">
            <a:avLst/>
          </a:prstGeom>
          <a:noFill/>
        </p:spPr>
        <p:txBody>
          <a:bodyPr wrap="square" rtlCol="0">
            <a:spAutoFit/>
          </a:bodyPr>
          <a:lstStyle/>
          <a:p>
            <a:pPr algn="r"/>
            <a:r>
              <a:rPr lang="en-US" sz="1050" i="1" dirty="0"/>
              <a:t>Recreationaltrailsinfo.org – Stuart MacDonald</a:t>
            </a:r>
          </a:p>
        </p:txBody>
      </p:sp>
      <p:sp>
        <p:nvSpPr>
          <p:cNvPr id="9" name="TextBox 8">
            <a:extLst>
              <a:ext uri="{FF2B5EF4-FFF2-40B4-BE49-F238E27FC236}">
                <a16:creationId xmlns:a16="http://schemas.microsoft.com/office/drawing/2014/main" id="{0CB2F927-8F86-4CA9-9703-BA3B1693700F}"/>
              </a:ext>
            </a:extLst>
          </p:cNvPr>
          <p:cNvSpPr txBox="1"/>
          <p:nvPr/>
        </p:nvSpPr>
        <p:spPr>
          <a:xfrm rot="16200000">
            <a:off x="7100389" y="3749011"/>
            <a:ext cx="2284155" cy="253916"/>
          </a:xfrm>
          <a:prstGeom prst="rect">
            <a:avLst/>
          </a:prstGeom>
          <a:noFill/>
        </p:spPr>
        <p:txBody>
          <a:bodyPr wrap="square" rtlCol="0">
            <a:spAutoFit/>
          </a:bodyPr>
          <a:lstStyle/>
          <a:p>
            <a:r>
              <a:rPr lang="en-US" sz="1050" i="1" dirty="0"/>
              <a:t>Pedbikeimages.org – Dan Burden</a:t>
            </a:r>
          </a:p>
        </p:txBody>
      </p:sp>
    </p:spTree>
    <p:extLst>
      <p:ext uri="{BB962C8B-B14F-4D97-AF65-F5344CB8AC3E}">
        <p14:creationId xmlns:p14="http://schemas.microsoft.com/office/powerpoint/2010/main" val="1605436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Trail Crossing – Good? Bad?</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25</a:t>
            </a:fld>
            <a:endParaRPr lang="en-US"/>
          </a:p>
        </p:txBody>
      </p:sp>
      <p:pic>
        <p:nvPicPr>
          <p:cNvPr id="5" name="Picture 4" descr="A bike path intersects a road with vehicle lanes. Bollards and a yield sign warn bicyclists of the intersection.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266" y="1063229"/>
            <a:ext cx="6077467" cy="4054552"/>
          </a:xfrm>
          <a:prstGeom prst="rect">
            <a:avLst/>
          </a:prstGeom>
        </p:spPr>
      </p:pic>
      <p:sp>
        <p:nvSpPr>
          <p:cNvPr id="6" name="TextBox 5"/>
          <p:cNvSpPr txBox="1"/>
          <p:nvPr/>
        </p:nvSpPr>
        <p:spPr>
          <a:xfrm rot="16200000">
            <a:off x="6544242" y="4156996"/>
            <a:ext cx="2386898"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191252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Crossing Treatments - RRFBs</a:t>
            </a:r>
          </a:p>
        </p:txBody>
      </p:sp>
      <p:sp>
        <p:nvSpPr>
          <p:cNvPr id="4" name="Slide Number Placeholder 3"/>
          <p:cNvSpPr>
            <a:spLocks noGrp="1"/>
          </p:cNvSpPr>
          <p:nvPr>
            <p:ph type="sldNum" sz="quarter" idx="12"/>
          </p:nvPr>
        </p:nvSpPr>
        <p:spPr/>
        <p:txBody>
          <a:bodyPr/>
          <a:lstStyle/>
          <a:p>
            <a:fld id="{588A7B10-5B59-5847-A2D4-DA6B67CC2B64}" type="slidenum">
              <a:rPr lang="en-US" smtClean="0"/>
              <a:t>26</a:t>
            </a:fld>
            <a:endParaRPr lang="en-US"/>
          </a:p>
        </p:txBody>
      </p:sp>
      <p:pic>
        <p:nvPicPr>
          <p:cNvPr id="8" name="Content Placeholder 7" descr="Rendering of a crosswalk with pedestrian yield signs and a pedestrian refuge ">
            <a:extLst>
              <a:ext uri="{FF2B5EF4-FFF2-40B4-BE49-F238E27FC236}">
                <a16:creationId xmlns:a16="http://schemas.microsoft.com/office/drawing/2014/main" id="{305476F6-CC7F-4431-8113-75F90CF8FC13}"/>
              </a:ext>
            </a:extLst>
          </p:cNvPr>
          <p:cNvPicPr>
            <a:picLocks noGrp="1" noChangeAspect="1"/>
          </p:cNvPicPr>
          <p:nvPr>
            <p:ph idx="1"/>
          </p:nvPr>
        </p:nvPicPr>
        <p:blipFill>
          <a:blip r:embed="rId3"/>
          <a:stretch>
            <a:fillRect/>
          </a:stretch>
        </p:blipFill>
        <p:spPr>
          <a:xfrm>
            <a:off x="2249725" y="1540461"/>
            <a:ext cx="5729784" cy="3313252"/>
          </a:xfrm>
        </p:spPr>
      </p:pic>
      <p:sp>
        <p:nvSpPr>
          <p:cNvPr id="9" name="TextBox 8">
            <a:extLst>
              <a:ext uri="{FF2B5EF4-FFF2-40B4-BE49-F238E27FC236}">
                <a16:creationId xmlns:a16="http://schemas.microsoft.com/office/drawing/2014/main" id="{0398F277-1485-4441-BA92-4E1E8A0650B0}"/>
              </a:ext>
            </a:extLst>
          </p:cNvPr>
          <p:cNvSpPr txBox="1"/>
          <p:nvPr/>
        </p:nvSpPr>
        <p:spPr>
          <a:xfrm>
            <a:off x="478524" y="1153795"/>
            <a:ext cx="4322076" cy="646331"/>
          </a:xfrm>
          <a:prstGeom prst="rect">
            <a:avLst/>
          </a:prstGeom>
          <a:noFill/>
        </p:spPr>
        <p:txBody>
          <a:bodyPr wrap="square" rtlCol="0">
            <a:spAutoFit/>
          </a:bodyPr>
          <a:lstStyle/>
          <a:p>
            <a:pPr marL="285750" indent="-285750">
              <a:buFont typeface="Arial" panose="020B0604020202020204" pitchFamily="34" charset="0"/>
              <a:buChar char="•"/>
            </a:pPr>
            <a:r>
              <a:rPr lang="en-US" dirty="0"/>
              <a:t>Rectangular Rapid-Flashing Beacons</a:t>
            </a:r>
          </a:p>
          <a:p>
            <a:pPr marL="285750" indent="-285750">
              <a:buFont typeface="Arial" panose="020B0604020202020204" pitchFamily="34" charset="0"/>
              <a:buChar char="•"/>
            </a:pPr>
            <a:r>
              <a:rPr lang="en-US" dirty="0"/>
              <a:t>Used at marked midblock crossings</a:t>
            </a:r>
          </a:p>
        </p:txBody>
      </p:sp>
      <p:sp>
        <p:nvSpPr>
          <p:cNvPr id="10" name="TextBox 9">
            <a:extLst>
              <a:ext uri="{FF2B5EF4-FFF2-40B4-BE49-F238E27FC236}">
                <a16:creationId xmlns:a16="http://schemas.microsoft.com/office/drawing/2014/main" id="{1F6A07AA-A205-44D6-BDB9-910E67F32CD0}"/>
              </a:ext>
            </a:extLst>
          </p:cNvPr>
          <p:cNvSpPr txBox="1"/>
          <p:nvPr/>
        </p:nvSpPr>
        <p:spPr>
          <a:xfrm>
            <a:off x="2900855" y="4853713"/>
            <a:ext cx="5095876" cy="253916"/>
          </a:xfrm>
          <a:prstGeom prst="rect">
            <a:avLst/>
          </a:prstGeom>
          <a:noFill/>
        </p:spPr>
        <p:txBody>
          <a:bodyPr wrap="square" rtlCol="0">
            <a:spAutoFit/>
          </a:bodyPr>
          <a:lstStyle/>
          <a:p>
            <a:pPr algn="r"/>
            <a:r>
              <a:rPr lang="en-US" sz="1050" i="1" dirty="0"/>
              <a:t>FHWA, Safe Transportation for Every Pedestrian</a:t>
            </a:r>
          </a:p>
        </p:txBody>
      </p:sp>
    </p:spTree>
    <p:extLst>
      <p:ext uri="{BB962C8B-B14F-4D97-AF65-F5344CB8AC3E}">
        <p14:creationId xmlns:p14="http://schemas.microsoft.com/office/powerpoint/2010/main" val="17485244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Crossing Treatments - PHBs</a:t>
            </a:r>
          </a:p>
        </p:txBody>
      </p:sp>
      <p:sp>
        <p:nvSpPr>
          <p:cNvPr id="4" name="Slide Number Placeholder 3"/>
          <p:cNvSpPr>
            <a:spLocks noGrp="1"/>
          </p:cNvSpPr>
          <p:nvPr>
            <p:ph type="sldNum" sz="quarter" idx="12"/>
          </p:nvPr>
        </p:nvSpPr>
        <p:spPr/>
        <p:txBody>
          <a:bodyPr/>
          <a:lstStyle/>
          <a:p>
            <a:fld id="{588A7B10-5B59-5847-A2D4-DA6B67CC2B64}" type="slidenum">
              <a:rPr lang="en-US" smtClean="0"/>
              <a:t>27</a:t>
            </a:fld>
            <a:endParaRPr lang="en-US"/>
          </a:p>
        </p:txBody>
      </p:sp>
      <p:sp>
        <p:nvSpPr>
          <p:cNvPr id="9" name="TextBox 8">
            <a:extLst>
              <a:ext uri="{FF2B5EF4-FFF2-40B4-BE49-F238E27FC236}">
                <a16:creationId xmlns:a16="http://schemas.microsoft.com/office/drawing/2014/main" id="{0398F277-1485-4441-BA92-4E1E8A0650B0}"/>
              </a:ext>
            </a:extLst>
          </p:cNvPr>
          <p:cNvSpPr txBox="1"/>
          <p:nvPr/>
        </p:nvSpPr>
        <p:spPr>
          <a:xfrm>
            <a:off x="478524" y="1153795"/>
            <a:ext cx="2259623" cy="2031325"/>
          </a:xfrm>
          <a:prstGeom prst="rect">
            <a:avLst/>
          </a:prstGeom>
          <a:noFill/>
        </p:spPr>
        <p:txBody>
          <a:bodyPr wrap="square" rtlCol="0">
            <a:spAutoFit/>
          </a:bodyPr>
          <a:lstStyle/>
          <a:p>
            <a:pPr marL="285750" indent="-285750">
              <a:buFont typeface="Arial" panose="020B0604020202020204" pitchFamily="34" charset="0"/>
              <a:buChar char="•"/>
            </a:pPr>
            <a:r>
              <a:rPr lang="en-US" dirty="0"/>
              <a:t>Pedestrian Hybrid Beacons </a:t>
            </a:r>
          </a:p>
          <a:p>
            <a:pPr marL="285750" indent="-285750">
              <a:buFont typeface="Arial" panose="020B0604020202020204" pitchFamily="34" charset="0"/>
              <a:buChar char="•"/>
            </a:pPr>
            <a:r>
              <a:rPr lang="en-US" dirty="0"/>
              <a:t>Used on high speed, multilane roads at unsignalized locations </a:t>
            </a:r>
          </a:p>
        </p:txBody>
      </p:sp>
      <p:pic>
        <p:nvPicPr>
          <p:cNvPr id="6" name="Picture 5" descr="Rendering of a crosswalk with pedestrian yield signs and pedestrian hybrid beacons ">
            <a:extLst>
              <a:ext uri="{FF2B5EF4-FFF2-40B4-BE49-F238E27FC236}">
                <a16:creationId xmlns:a16="http://schemas.microsoft.com/office/drawing/2014/main" id="{54859863-D5B5-44F5-B693-98DF93BD4AC5}"/>
              </a:ext>
            </a:extLst>
          </p:cNvPr>
          <p:cNvPicPr>
            <a:picLocks noChangeAspect="1"/>
          </p:cNvPicPr>
          <p:nvPr/>
        </p:nvPicPr>
        <p:blipFill>
          <a:blip r:embed="rId3"/>
          <a:stretch>
            <a:fillRect/>
          </a:stretch>
        </p:blipFill>
        <p:spPr>
          <a:xfrm>
            <a:off x="2883632" y="1058851"/>
            <a:ext cx="5095875" cy="3657600"/>
          </a:xfrm>
          <a:prstGeom prst="rect">
            <a:avLst/>
          </a:prstGeom>
        </p:spPr>
      </p:pic>
      <p:sp>
        <p:nvSpPr>
          <p:cNvPr id="7" name="TextBox 6">
            <a:extLst>
              <a:ext uri="{FF2B5EF4-FFF2-40B4-BE49-F238E27FC236}">
                <a16:creationId xmlns:a16="http://schemas.microsoft.com/office/drawing/2014/main" id="{FB8E8C1F-3C22-46F1-8366-41232FD80852}"/>
              </a:ext>
            </a:extLst>
          </p:cNvPr>
          <p:cNvSpPr txBox="1"/>
          <p:nvPr/>
        </p:nvSpPr>
        <p:spPr>
          <a:xfrm>
            <a:off x="2883632" y="4683605"/>
            <a:ext cx="5095876" cy="253916"/>
          </a:xfrm>
          <a:prstGeom prst="rect">
            <a:avLst/>
          </a:prstGeom>
          <a:noFill/>
        </p:spPr>
        <p:txBody>
          <a:bodyPr wrap="square" rtlCol="0">
            <a:spAutoFit/>
          </a:bodyPr>
          <a:lstStyle/>
          <a:p>
            <a:pPr algn="r"/>
            <a:r>
              <a:rPr lang="en-US" sz="1050" i="1" dirty="0"/>
              <a:t>FHWA, Safe Transportation for Every Pedestrian</a:t>
            </a:r>
          </a:p>
        </p:txBody>
      </p:sp>
    </p:spTree>
    <p:extLst>
      <p:ext uri="{BB962C8B-B14F-4D97-AF65-F5344CB8AC3E}">
        <p14:creationId xmlns:p14="http://schemas.microsoft.com/office/powerpoint/2010/main" val="1244597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Sidepath</a:t>
            </a:r>
            <a:r>
              <a:rPr lang="en-US" dirty="0"/>
              <a:t> Considerations</a:t>
            </a:r>
          </a:p>
        </p:txBody>
      </p:sp>
      <p:sp>
        <p:nvSpPr>
          <p:cNvPr id="3" name="Content Placeholder 2"/>
          <p:cNvSpPr>
            <a:spLocks noGrp="1"/>
          </p:cNvSpPr>
          <p:nvPr>
            <p:ph idx="1"/>
          </p:nvPr>
        </p:nvSpPr>
        <p:spPr>
          <a:xfrm>
            <a:off x="359507" y="1200150"/>
            <a:ext cx="6256445" cy="3600450"/>
          </a:xfrm>
        </p:spPr>
        <p:txBody>
          <a:bodyPr>
            <a:normAutofit/>
          </a:bodyPr>
          <a:lstStyle/>
          <a:p>
            <a:r>
              <a:rPr lang="en-US" dirty="0"/>
              <a:t>Conflicts with perpendicular and parallel roads</a:t>
            </a:r>
          </a:p>
          <a:p>
            <a:pPr lvl="1"/>
            <a:r>
              <a:rPr lang="en-US" dirty="0"/>
              <a:t>Consider turning vehicles</a:t>
            </a:r>
          </a:p>
          <a:p>
            <a:pPr lvl="1"/>
            <a:r>
              <a:rPr lang="en-US" dirty="0"/>
              <a:t>Driver conditioning</a:t>
            </a:r>
          </a:p>
          <a:p>
            <a:pPr lvl="2"/>
            <a:r>
              <a:rPr lang="en-US" dirty="0"/>
              <a:t>Path users travelling in unexpected directions creates ‘virtual blind spots’</a:t>
            </a:r>
          </a:p>
          <a:p>
            <a:r>
              <a:rPr lang="en-US" dirty="0"/>
              <a:t>Separation distance in intersection</a:t>
            </a:r>
          </a:p>
          <a:p>
            <a:pPr lvl="1"/>
            <a:r>
              <a:rPr lang="en-US" dirty="0"/>
              <a:t>Increase separation in high-speed intersections</a:t>
            </a:r>
          </a:p>
        </p:txBody>
      </p:sp>
      <p:sp>
        <p:nvSpPr>
          <p:cNvPr id="4" name="Slide Number Placeholder 3"/>
          <p:cNvSpPr>
            <a:spLocks noGrp="1"/>
          </p:cNvSpPr>
          <p:nvPr>
            <p:ph type="sldNum" sz="quarter" idx="12"/>
          </p:nvPr>
        </p:nvSpPr>
        <p:spPr/>
        <p:txBody>
          <a:bodyPr/>
          <a:lstStyle/>
          <a:p>
            <a:fld id="{588A7B10-5B59-5847-A2D4-DA6B67CC2B64}" type="slidenum">
              <a:rPr lang="en-US" smtClean="0"/>
              <a:t>28</a:t>
            </a:fld>
            <a:endParaRPr lang="en-US"/>
          </a:p>
        </p:txBody>
      </p:sp>
    </p:spTree>
    <p:extLst>
      <p:ext uri="{BB962C8B-B14F-4D97-AF65-F5344CB8AC3E}">
        <p14:creationId xmlns:p14="http://schemas.microsoft.com/office/powerpoint/2010/main" val="3928019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Rail Crossings</a:t>
            </a:r>
          </a:p>
        </p:txBody>
      </p:sp>
      <p:sp>
        <p:nvSpPr>
          <p:cNvPr id="3" name="Content Placeholder 2"/>
          <p:cNvSpPr>
            <a:spLocks noGrp="1"/>
          </p:cNvSpPr>
          <p:nvPr>
            <p:ph idx="1"/>
          </p:nvPr>
        </p:nvSpPr>
        <p:spPr/>
        <p:txBody>
          <a:bodyPr>
            <a:normAutofit lnSpcReduction="10000"/>
          </a:bodyPr>
          <a:lstStyle/>
          <a:p>
            <a:r>
              <a:rPr lang="en-US" dirty="0"/>
              <a:t>Special considerations when multi-use paths cross railroad tracks</a:t>
            </a:r>
          </a:p>
          <a:p>
            <a:pPr lvl="1"/>
            <a:r>
              <a:rPr lang="en-US" dirty="0"/>
              <a:t>Minimize at-grade crossings if possible—above or below grade crossings are ideal </a:t>
            </a:r>
          </a:p>
          <a:p>
            <a:pPr lvl="1"/>
            <a:r>
              <a:rPr lang="en-US" dirty="0"/>
              <a:t>Things to consider </a:t>
            </a:r>
          </a:p>
          <a:p>
            <a:pPr lvl="2"/>
            <a:r>
              <a:rPr lang="en-US" dirty="0"/>
              <a:t>Location of the crossing</a:t>
            </a:r>
          </a:p>
          <a:p>
            <a:pPr lvl="2"/>
            <a:r>
              <a:rPr lang="en-US" dirty="0"/>
              <a:t>Sight distance </a:t>
            </a:r>
          </a:p>
          <a:p>
            <a:pPr lvl="2"/>
            <a:r>
              <a:rPr lang="en-US" dirty="0"/>
              <a:t>Angle and grade of the crossing</a:t>
            </a:r>
          </a:p>
          <a:p>
            <a:pPr lvl="2"/>
            <a:r>
              <a:rPr lang="en-US" dirty="0"/>
              <a:t>Crossing surface</a:t>
            </a:r>
          </a:p>
          <a:p>
            <a:pPr lvl="2"/>
            <a:r>
              <a:rPr lang="en-US" dirty="0"/>
              <a:t>Lighting</a:t>
            </a:r>
          </a:p>
          <a:p>
            <a:pPr lvl="2"/>
            <a:r>
              <a:rPr lang="en-US" dirty="0"/>
              <a:t>Warning devices and signage </a:t>
            </a:r>
          </a:p>
        </p:txBody>
      </p:sp>
      <p:sp>
        <p:nvSpPr>
          <p:cNvPr id="4" name="Slide Number Placeholder 3"/>
          <p:cNvSpPr>
            <a:spLocks noGrp="1"/>
          </p:cNvSpPr>
          <p:nvPr>
            <p:ph type="sldNum" sz="quarter" idx="12"/>
          </p:nvPr>
        </p:nvSpPr>
        <p:spPr/>
        <p:txBody>
          <a:bodyPr/>
          <a:lstStyle/>
          <a:p>
            <a:fld id="{588A7B10-5B59-5847-A2D4-DA6B67CC2B64}" type="slidenum">
              <a:rPr lang="en-US" smtClean="0"/>
              <a:t>29</a:t>
            </a:fld>
            <a:endParaRPr lang="en-US"/>
          </a:p>
        </p:txBody>
      </p:sp>
      <p:pic>
        <p:nvPicPr>
          <p:cNvPr id="6" name="Picture 5" descr="Bike path that crosses railroad tracks with a sign that indicates the direction of the bike path ">
            <a:extLst>
              <a:ext uri="{FF2B5EF4-FFF2-40B4-BE49-F238E27FC236}">
                <a16:creationId xmlns:a16="http://schemas.microsoft.com/office/drawing/2014/main" id="{87CAC486-86B1-4BBC-BE07-D0F9B33317BC}"/>
              </a:ext>
            </a:extLst>
          </p:cNvPr>
          <p:cNvPicPr>
            <a:picLocks noChangeAspect="1"/>
          </p:cNvPicPr>
          <p:nvPr/>
        </p:nvPicPr>
        <p:blipFill>
          <a:blip r:embed="rId3"/>
          <a:stretch>
            <a:fillRect/>
          </a:stretch>
        </p:blipFill>
        <p:spPr>
          <a:xfrm>
            <a:off x="4677103" y="2358278"/>
            <a:ext cx="2909588" cy="2182191"/>
          </a:xfrm>
          <a:prstGeom prst="rect">
            <a:avLst/>
          </a:prstGeom>
        </p:spPr>
      </p:pic>
      <p:sp>
        <p:nvSpPr>
          <p:cNvPr id="7" name="TextBox 6">
            <a:extLst>
              <a:ext uri="{FF2B5EF4-FFF2-40B4-BE49-F238E27FC236}">
                <a16:creationId xmlns:a16="http://schemas.microsoft.com/office/drawing/2014/main" id="{8CEFB205-DA59-44A4-AD1A-231D06B506B2}"/>
              </a:ext>
            </a:extLst>
          </p:cNvPr>
          <p:cNvSpPr txBox="1"/>
          <p:nvPr/>
        </p:nvSpPr>
        <p:spPr>
          <a:xfrm>
            <a:off x="5052447" y="4540469"/>
            <a:ext cx="2534244" cy="260131"/>
          </a:xfrm>
          <a:prstGeom prst="rect">
            <a:avLst/>
          </a:prstGeom>
          <a:noFill/>
        </p:spPr>
        <p:txBody>
          <a:bodyPr wrap="square" rtlCol="0">
            <a:spAutoFit/>
          </a:bodyPr>
          <a:lstStyle/>
          <a:p>
            <a:pPr algn="r"/>
            <a:r>
              <a:rPr lang="en-US" sz="1050" i="1" dirty="0"/>
              <a:t>Rails to Trails Conservancy – Anthony Le</a:t>
            </a:r>
          </a:p>
        </p:txBody>
      </p:sp>
    </p:spTree>
    <p:extLst>
      <p:ext uri="{BB962C8B-B14F-4D97-AF65-F5344CB8AC3E}">
        <p14:creationId xmlns:p14="http://schemas.microsoft.com/office/powerpoint/2010/main" val="1160704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Types of trails</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42121639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Trail SIGNAGE</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3628679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Signage and Surface Marking </a:t>
            </a:r>
          </a:p>
        </p:txBody>
      </p:sp>
      <p:sp>
        <p:nvSpPr>
          <p:cNvPr id="3" name="Content Placeholder 2"/>
          <p:cNvSpPr>
            <a:spLocks noGrp="1"/>
          </p:cNvSpPr>
          <p:nvPr>
            <p:ph idx="1"/>
          </p:nvPr>
        </p:nvSpPr>
        <p:spPr>
          <a:xfrm>
            <a:off x="359508" y="1200150"/>
            <a:ext cx="2559538" cy="3600450"/>
          </a:xfrm>
        </p:spPr>
        <p:txBody>
          <a:bodyPr>
            <a:normAutofit/>
          </a:bodyPr>
          <a:lstStyle/>
          <a:p>
            <a:pPr lvl="1"/>
            <a:endParaRPr lang="en-US" dirty="0"/>
          </a:p>
          <a:p>
            <a:r>
              <a:rPr lang="en-US" dirty="0"/>
              <a:t>Wayfinding </a:t>
            </a:r>
          </a:p>
          <a:p>
            <a:r>
              <a:rPr lang="en-US" dirty="0"/>
              <a:t>Interpretive signage </a:t>
            </a:r>
          </a:p>
          <a:p>
            <a:r>
              <a:rPr lang="en-US" dirty="0"/>
              <a:t>Mile markers </a:t>
            </a:r>
          </a:p>
          <a:p>
            <a:r>
              <a:rPr lang="en-US" dirty="0"/>
              <a:t>Regulatory </a:t>
            </a:r>
          </a:p>
        </p:txBody>
      </p:sp>
      <p:sp>
        <p:nvSpPr>
          <p:cNvPr id="4" name="Slide Number Placeholder 3"/>
          <p:cNvSpPr>
            <a:spLocks noGrp="1"/>
          </p:cNvSpPr>
          <p:nvPr>
            <p:ph type="sldNum" sz="quarter" idx="12"/>
          </p:nvPr>
        </p:nvSpPr>
        <p:spPr/>
        <p:txBody>
          <a:bodyPr/>
          <a:lstStyle/>
          <a:p>
            <a:fld id="{588A7B10-5B59-5847-A2D4-DA6B67CC2B64}" type="slidenum">
              <a:rPr lang="en-US" smtClean="0"/>
              <a:t>31</a:t>
            </a:fld>
            <a:endParaRPr lang="en-US"/>
          </a:p>
        </p:txBody>
      </p:sp>
      <p:pic>
        <p:nvPicPr>
          <p:cNvPr id="7" name="Picture 6" descr="Trail map sign for East Hampton Town Hither Woods in NY ">
            <a:extLst>
              <a:ext uri="{FF2B5EF4-FFF2-40B4-BE49-F238E27FC236}">
                <a16:creationId xmlns:a16="http://schemas.microsoft.com/office/drawing/2014/main" id="{C6917F5A-74C1-4A0E-ACA8-892BC8D40D99}"/>
              </a:ext>
            </a:extLst>
          </p:cNvPr>
          <p:cNvPicPr>
            <a:picLocks noChangeAspect="1"/>
          </p:cNvPicPr>
          <p:nvPr/>
        </p:nvPicPr>
        <p:blipFill>
          <a:blip r:embed="rId3"/>
          <a:stretch>
            <a:fillRect/>
          </a:stretch>
        </p:blipFill>
        <p:spPr>
          <a:xfrm>
            <a:off x="3178908" y="967154"/>
            <a:ext cx="4800600" cy="3600450"/>
          </a:xfrm>
          <a:prstGeom prst="rect">
            <a:avLst/>
          </a:prstGeom>
        </p:spPr>
      </p:pic>
      <p:sp>
        <p:nvSpPr>
          <p:cNvPr id="8" name="TextBox 7">
            <a:extLst>
              <a:ext uri="{FF2B5EF4-FFF2-40B4-BE49-F238E27FC236}">
                <a16:creationId xmlns:a16="http://schemas.microsoft.com/office/drawing/2014/main" id="{83F9AFA2-B230-495C-8393-129EA664A3E1}"/>
              </a:ext>
            </a:extLst>
          </p:cNvPr>
          <p:cNvSpPr txBox="1"/>
          <p:nvPr/>
        </p:nvSpPr>
        <p:spPr>
          <a:xfrm>
            <a:off x="3134946" y="4567604"/>
            <a:ext cx="4888523" cy="253916"/>
          </a:xfrm>
          <a:prstGeom prst="rect">
            <a:avLst/>
          </a:prstGeom>
          <a:noFill/>
        </p:spPr>
        <p:txBody>
          <a:bodyPr wrap="square" rtlCol="0">
            <a:spAutoFit/>
          </a:bodyPr>
          <a:lstStyle/>
          <a:p>
            <a:pPr algn="r"/>
            <a:r>
              <a:rPr lang="en-US" sz="1050" i="1" dirty="0"/>
              <a:t>Recreationaltrailsinfo.org- NYS Office of Parks, Recreation &amp; Historic Preservation</a:t>
            </a:r>
          </a:p>
        </p:txBody>
      </p:sp>
    </p:spTree>
    <p:extLst>
      <p:ext uri="{BB962C8B-B14F-4D97-AF65-F5344CB8AC3E}">
        <p14:creationId xmlns:p14="http://schemas.microsoft.com/office/powerpoint/2010/main" val="3428819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92EDA67-F63D-46BF-BABB-F53D68B6DB8D}"/>
              </a:ext>
            </a:extLst>
          </p:cNvPr>
          <p:cNvSpPr>
            <a:spLocks noGrp="1"/>
          </p:cNvSpPr>
          <p:nvPr>
            <p:ph type="sldNum" sz="quarter" idx="12"/>
          </p:nvPr>
        </p:nvSpPr>
        <p:spPr/>
        <p:txBody>
          <a:bodyPr/>
          <a:lstStyle/>
          <a:p>
            <a:fld id="{588A7B10-5B59-5847-A2D4-DA6B67CC2B64}" type="slidenum">
              <a:rPr lang="en-US" smtClean="0"/>
              <a:t>32</a:t>
            </a:fld>
            <a:endParaRPr lang="en-US"/>
          </a:p>
        </p:txBody>
      </p:sp>
      <p:pic>
        <p:nvPicPr>
          <p:cNvPr id="1026" name="Picture 2" descr="Yield sign on Monon rail trail in Indiana. Bikers yield to pedestrians and rollerbladers; rollerbladers yield to pedestrians  ">
            <a:extLst>
              <a:ext uri="{FF2B5EF4-FFF2-40B4-BE49-F238E27FC236}">
                <a16:creationId xmlns:a16="http://schemas.microsoft.com/office/drawing/2014/main" id="{B84C9D28-3CD4-4217-86D5-F655AF178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762" y="1195481"/>
            <a:ext cx="3670051" cy="27525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ign for Lackawanna River Heritage Trail ">
            <a:extLst>
              <a:ext uri="{FF2B5EF4-FFF2-40B4-BE49-F238E27FC236}">
                <a16:creationId xmlns:a16="http://schemas.microsoft.com/office/drawing/2014/main" id="{55FA136D-82F1-4A5C-9CFE-1FBC80C66DF5}"/>
              </a:ext>
            </a:extLst>
          </p:cNvPr>
          <p:cNvPicPr>
            <a:picLocks noChangeAspect="1"/>
          </p:cNvPicPr>
          <p:nvPr/>
        </p:nvPicPr>
        <p:blipFill>
          <a:blip r:embed="rId4"/>
          <a:stretch>
            <a:fillRect/>
          </a:stretch>
        </p:blipFill>
        <p:spPr>
          <a:xfrm>
            <a:off x="4342557" y="1195481"/>
            <a:ext cx="3670052" cy="2752539"/>
          </a:xfrm>
          <a:prstGeom prst="rect">
            <a:avLst/>
          </a:prstGeom>
        </p:spPr>
      </p:pic>
      <p:sp>
        <p:nvSpPr>
          <p:cNvPr id="8" name="TextBox 7">
            <a:extLst>
              <a:ext uri="{FF2B5EF4-FFF2-40B4-BE49-F238E27FC236}">
                <a16:creationId xmlns:a16="http://schemas.microsoft.com/office/drawing/2014/main" id="{1542CE51-AAA3-4D63-912B-CD44328FAE9E}"/>
              </a:ext>
            </a:extLst>
          </p:cNvPr>
          <p:cNvSpPr txBox="1"/>
          <p:nvPr/>
        </p:nvSpPr>
        <p:spPr>
          <a:xfrm>
            <a:off x="5478365" y="3929782"/>
            <a:ext cx="2534244" cy="260131"/>
          </a:xfrm>
          <a:prstGeom prst="rect">
            <a:avLst/>
          </a:prstGeom>
          <a:noFill/>
        </p:spPr>
        <p:txBody>
          <a:bodyPr wrap="square" rtlCol="0">
            <a:spAutoFit/>
          </a:bodyPr>
          <a:lstStyle/>
          <a:p>
            <a:pPr algn="r"/>
            <a:r>
              <a:rPr lang="en-US" sz="1050" i="1" dirty="0"/>
              <a:t>Rails to Trails Conservancy – Anthony Le</a:t>
            </a:r>
          </a:p>
        </p:txBody>
      </p:sp>
      <p:sp>
        <p:nvSpPr>
          <p:cNvPr id="9" name="TextBox 8">
            <a:extLst>
              <a:ext uri="{FF2B5EF4-FFF2-40B4-BE49-F238E27FC236}">
                <a16:creationId xmlns:a16="http://schemas.microsoft.com/office/drawing/2014/main" id="{0CFD7B14-EAC2-4901-B55D-A63952599440}"/>
              </a:ext>
            </a:extLst>
          </p:cNvPr>
          <p:cNvSpPr txBox="1"/>
          <p:nvPr/>
        </p:nvSpPr>
        <p:spPr>
          <a:xfrm>
            <a:off x="624789" y="3931934"/>
            <a:ext cx="3581400" cy="253916"/>
          </a:xfrm>
          <a:prstGeom prst="rect">
            <a:avLst/>
          </a:prstGeom>
          <a:noFill/>
        </p:spPr>
        <p:txBody>
          <a:bodyPr wrap="square" rtlCol="0">
            <a:spAutoFit/>
          </a:bodyPr>
          <a:lstStyle/>
          <a:p>
            <a:pPr algn="r"/>
            <a:r>
              <a:rPr lang="en-US" sz="1050" i="1" dirty="0"/>
              <a:t>Recreationaltrailsinfo.org – Stuart Macdonald</a:t>
            </a:r>
          </a:p>
        </p:txBody>
      </p:sp>
    </p:spTree>
    <p:extLst>
      <p:ext uri="{BB962C8B-B14F-4D97-AF65-F5344CB8AC3E}">
        <p14:creationId xmlns:p14="http://schemas.microsoft.com/office/powerpoint/2010/main" val="15217440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Evaluation and funding</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33</a:t>
            </a:fld>
            <a:endParaRPr lang="en-US"/>
          </a:p>
        </p:txBody>
      </p:sp>
    </p:spTree>
    <p:extLst>
      <p:ext uri="{BB962C8B-B14F-4D97-AF65-F5344CB8AC3E}">
        <p14:creationId xmlns:p14="http://schemas.microsoft.com/office/powerpoint/2010/main" val="403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and Evaluation </a:t>
            </a:r>
          </a:p>
        </p:txBody>
      </p:sp>
      <p:sp>
        <p:nvSpPr>
          <p:cNvPr id="3" name="Content Placeholder 2"/>
          <p:cNvSpPr>
            <a:spLocks noGrp="1"/>
          </p:cNvSpPr>
          <p:nvPr>
            <p:ph idx="1"/>
          </p:nvPr>
        </p:nvSpPr>
        <p:spPr>
          <a:xfrm>
            <a:off x="0" y="1230049"/>
            <a:ext cx="3820606" cy="1750519"/>
          </a:xfrm>
        </p:spPr>
        <p:txBody>
          <a:bodyPr>
            <a:normAutofit/>
          </a:bodyPr>
          <a:lstStyle/>
          <a:p>
            <a:pPr lvl="1"/>
            <a:r>
              <a:rPr lang="en-US" dirty="0">
                <a:solidFill>
                  <a:schemeClr val="tx1"/>
                </a:solidFill>
              </a:rPr>
              <a:t>Economic impact analysis</a:t>
            </a:r>
          </a:p>
          <a:p>
            <a:pPr lvl="1"/>
            <a:r>
              <a:rPr lang="en-US" dirty="0">
                <a:solidFill>
                  <a:schemeClr val="tx1"/>
                </a:solidFill>
              </a:rPr>
              <a:t>Trail use monitoring and user surveys</a:t>
            </a:r>
          </a:p>
          <a:p>
            <a:pPr lvl="1"/>
            <a:r>
              <a:rPr lang="en-US" dirty="0">
                <a:solidFill>
                  <a:schemeClr val="tx1"/>
                </a:solidFill>
              </a:rPr>
              <a:t>Maintenance and inventory </a:t>
            </a:r>
          </a:p>
          <a:p>
            <a:pPr lvl="1"/>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34</a:t>
            </a:fld>
            <a:endParaRPr lang="en-US"/>
          </a:p>
        </p:txBody>
      </p:sp>
      <p:pic>
        <p:nvPicPr>
          <p:cNvPr id="5" name="Picture 4" descr="People stand on a path which runs adjacent to a river ">
            <a:extLst>
              <a:ext uri="{FF2B5EF4-FFF2-40B4-BE49-F238E27FC236}">
                <a16:creationId xmlns:a16="http://schemas.microsoft.com/office/drawing/2014/main" id="{49041D82-05EB-4972-AE4B-608E3C3A9324}"/>
              </a:ext>
            </a:extLst>
          </p:cNvPr>
          <p:cNvPicPr>
            <a:picLocks noChangeAspect="1"/>
          </p:cNvPicPr>
          <p:nvPr/>
        </p:nvPicPr>
        <p:blipFill>
          <a:blip r:embed="rId3"/>
          <a:srcRect/>
          <a:stretch/>
        </p:blipFill>
        <p:spPr>
          <a:xfrm>
            <a:off x="4326109" y="1384730"/>
            <a:ext cx="3573823" cy="2374039"/>
          </a:xfrm>
          <a:prstGeom prst="rect">
            <a:avLst/>
          </a:prstGeom>
        </p:spPr>
      </p:pic>
      <p:sp>
        <p:nvSpPr>
          <p:cNvPr id="8" name="TextBox 7">
            <a:extLst>
              <a:ext uri="{FF2B5EF4-FFF2-40B4-BE49-F238E27FC236}">
                <a16:creationId xmlns:a16="http://schemas.microsoft.com/office/drawing/2014/main" id="{EF613FB5-AB45-4134-BB7E-4C31093BA320}"/>
              </a:ext>
            </a:extLst>
          </p:cNvPr>
          <p:cNvSpPr txBox="1"/>
          <p:nvPr/>
        </p:nvSpPr>
        <p:spPr>
          <a:xfrm>
            <a:off x="5445264" y="3745904"/>
            <a:ext cx="2534244" cy="260131"/>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2786248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Funding Sources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fontScale="77500" lnSpcReduction="20000"/>
          </a:bodyPr>
          <a:lstStyle/>
          <a:p>
            <a:pPr marL="228600"/>
            <a:r>
              <a:rPr lang="en-US" sz="2600" dirty="0"/>
              <a:t>Federal Highway Programs</a:t>
            </a:r>
          </a:p>
          <a:p>
            <a:pPr lvl="1"/>
            <a:r>
              <a:rPr lang="en-US" sz="2400" dirty="0"/>
              <a:t>Congestion Mitigation and Air Quality Improvement Program (CMAQ)</a:t>
            </a:r>
          </a:p>
          <a:p>
            <a:pPr lvl="1"/>
            <a:r>
              <a:rPr lang="en-US" sz="2400" dirty="0"/>
              <a:t>Surface Transportation Block Grant Program (STBG)</a:t>
            </a:r>
          </a:p>
          <a:p>
            <a:pPr lvl="1"/>
            <a:r>
              <a:rPr lang="en-US" sz="2400" dirty="0"/>
              <a:t>Transportation Alternatives (TA) Set-Aside</a:t>
            </a:r>
          </a:p>
          <a:p>
            <a:pPr lvl="1"/>
            <a:r>
              <a:rPr lang="en-US" sz="2400" dirty="0"/>
              <a:t>Recreational Trails Program (RTP)</a:t>
            </a:r>
          </a:p>
          <a:p>
            <a:pPr lvl="1"/>
            <a:r>
              <a:rPr lang="en-US" sz="2400" dirty="0"/>
              <a:t>Federal Lands Transportation Program</a:t>
            </a:r>
          </a:p>
          <a:p>
            <a:pPr lvl="1"/>
            <a:r>
              <a:rPr lang="en-US" sz="2400" dirty="0"/>
              <a:t>Federal Lands Access Program</a:t>
            </a:r>
          </a:p>
          <a:p>
            <a:pPr marL="228600"/>
            <a:r>
              <a:rPr lang="en-US" sz="2600" dirty="0"/>
              <a:t>Department of the Interior Programs</a:t>
            </a:r>
          </a:p>
          <a:p>
            <a:pPr lvl="1"/>
            <a:r>
              <a:rPr lang="en-US" sz="2500" dirty="0"/>
              <a:t>Land and Water Conservation Fund (LWCF)</a:t>
            </a:r>
          </a:p>
          <a:p>
            <a:pPr marL="228600"/>
            <a:r>
              <a:rPr lang="en-US" sz="2600" dirty="0"/>
              <a:t>State Programs</a:t>
            </a:r>
          </a:p>
          <a:p>
            <a:pPr marL="228600"/>
            <a:r>
              <a:rPr lang="en-US" sz="2600" dirty="0"/>
              <a:t>Foundation Grants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35</a:t>
            </a:fld>
            <a:endParaRPr lang="en-US" dirty="0"/>
          </a:p>
        </p:txBody>
      </p:sp>
    </p:spTree>
    <p:extLst>
      <p:ext uri="{BB962C8B-B14F-4D97-AF65-F5344CB8AC3E}">
        <p14:creationId xmlns:p14="http://schemas.microsoft.com/office/powerpoint/2010/main" val="26476868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17290"/>
            <a:ext cx="7620000" cy="857250"/>
          </a:xfrm>
        </p:spPr>
        <p:txBody>
          <a:bodyPr/>
          <a:lstStyle/>
          <a:p>
            <a:r>
              <a:rPr lang="en-US" sz="3600" dirty="0"/>
              <a:t>Congestion Mitigation and Air Quality Improvement Program (CMAQ)</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32048"/>
            <a:ext cx="7620000" cy="3600450"/>
          </a:xfrm>
        </p:spPr>
        <p:txBody>
          <a:bodyPr>
            <a:normAutofit/>
          </a:bodyPr>
          <a:lstStyle/>
          <a:p>
            <a:r>
              <a:rPr lang="en-US" dirty="0"/>
              <a:t>Can be utilized in transportation projects to meet requirements of Clean Air Act</a:t>
            </a:r>
          </a:p>
          <a:p>
            <a:pPr lvl="1"/>
            <a:r>
              <a:rPr lang="en-US" dirty="0"/>
              <a:t>Reduction of congestion</a:t>
            </a:r>
          </a:p>
          <a:p>
            <a:pPr lvl="1"/>
            <a:r>
              <a:rPr lang="en-US" dirty="0"/>
              <a:t>Improvement of air quality </a:t>
            </a:r>
          </a:p>
          <a:p>
            <a:r>
              <a:rPr lang="en-US" dirty="0"/>
              <a:t>Nonattainment &amp; maintenance areas</a:t>
            </a:r>
          </a:p>
          <a:p>
            <a:r>
              <a:rPr lang="en-US" dirty="0"/>
              <a:t>Major source for ped &amp; bike projects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36</a:t>
            </a:fld>
            <a:endParaRPr lang="en-US" dirty="0"/>
          </a:p>
        </p:txBody>
      </p:sp>
    </p:spTree>
    <p:extLst>
      <p:ext uri="{BB962C8B-B14F-4D97-AF65-F5344CB8AC3E}">
        <p14:creationId xmlns:p14="http://schemas.microsoft.com/office/powerpoint/2010/main" val="1842310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17290"/>
            <a:ext cx="7620000" cy="857250"/>
          </a:xfrm>
        </p:spPr>
        <p:txBody>
          <a:bodyPr/>
          <a:lstStyle/>
          <a:p>
            <a:r>
              <a:rPr lang="en-US" dirty="0"/>
              <a:t>Transportation Alternatives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7" y="1232048"/>
            <a:ext cx="6441343" cy="3600450"/>
          </a:xfrm>
        </p:spPr>
        <p:txBody>
          <a:bodyPr>
            <a:normAutofit/>
          </a:bodyPr>
          <a:lstStyle/>
          <a:p>
            <a:r>
              <a:rPr lang="en-US" dirty="0"/>
              <a:t>Largest funding source for ped &amp; bike projects </a:t>
            </a:r>
          </a:p>
          <a:p>
            <a:r>
              <a:rPr lang="en-US" dirty="0"/>
              <a:t>Used by States and large Metro planning areas </a:t>
            </a:r>
          </a:p>
          <a:p>
            <a:r>
              <a:rPr lang="en-US" dirty="0"/>
              <a:t>Project types:</a:t>
            </a:r>
          </a:p>
          <a:p>
            <a:pPr lvl="1"/>
            <a:r>
              <a:rPr lang="en-US" dirty="0"/>
              <a:t>On and off-road ped &amp; bike facilities </a:t>
            </a:r>
          </a:p>
          <a:p>
            <a:pPr lvl="1"/>
            <a:r>
              <a:rPr lang="en-US" dirty="0"/>
              <a:t>Non-driver accessed to public transportation</a:t>
            </a:r>
          </a:p>
          <a:p>
            <a:pPr lvl="1"/>
            <a:r>
              <a:rPr lang="en-US" dirty="0"/>
              <a:t>Community improvement activities </a:t>
            </a:r>
          </a:p>
          <a:p>
            <a:pPr lvl="1"/>
            <a:r>
              <a:rPr lang="en-US" dirty="0"/>
              <a:t>Environmental impact mitigation</a:t>
            </a:r>
          </a:p>
          <a:p>
            <a:pPr lvl="1"/>
            <a:r>
              <a:rPr lang="en-US" dirty="0"/>
              <a:t>Recreational trails</a:t>
            </a:r>
          </a:p>
          <a:p>
            <a:pPr lvl="1"/>
            <a:r>
              <a:rPr lang="en-US" dirty="0"/>
              <a:t>Safe Routes to School </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37</a:t>
            </a:fld>
            <a:endParaRPr lang="en-US" dirty="0"/>
          </a:p>
        </p:txBody>
      </p:sp>
    </p:spTree>
    <p:extLst>
      <p:ext uri="{BB962C8B-B14F-4D97-AF65-F5344CB8AC3E}">
        <p14:creationId xmlns:p14="http://schemas.microsoft.com/office/powerpoint/2010/main" val="2174909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17290"/>
            <a:ext cx="7620000" cy="857250"/>
          </a:xfrm>
        </p:spPr>
        <p:txBody>
          <a:bodyPr/>
          <a:lstStyle/>
          <a:p>
            <a:r>
              <a:rPr lang="en-US" dirty="0"/>
              <a:t>Recreational Trails Program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4482836" cy="3600450"/>
          </a:xfrm>
        </p:spPr>
        <p:txBody>
          <a:bodyPr>
            <a:normAutofit/>
          </a:bodyPr>
          <a:lstStyle/>
          <a:p>
            <a:r>
              <a:rPr lang="en-US" dirty="0"/>
              <a:t>Federal transportation funds can be used for recreational trails </a:t>
            </a:r>
          </a:p>
          <a:p>
            <a:pPr lvl="1"/>
            <a:r>
              <a:rPr lang="en-US" dirty="0"/>
              <a:t>RTP funds set-aside of Transportation Alternatives</a:t>
            </a:r>
          </a:p>
          <a:p>
            <a:pPr lvl="1"/>
            <a:r>
              <a:rPr lang="en-US" dirty="0"/>
              <a:t>Funding to build and maintain trails for both motorized and nonmotorized uses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38</a:t>
            </a:fld>
            <a:endParaRPr lang="en-US" dirty="0"/>
          </a:p>
        </p:txBody>
      </p:sp>
      <p:pic>
        <p:nvPicPr>
          <p:cNvPr id="6" name="Picture 5" descr="Recreational Trail in Burke County ">
            <a:extLst>
              <a:ext uri="{FF2B5EF4-FFF2-40B4-BE49-F238E27FC236}">
                <a16:creationId xmlns:a16="http://schemas.microsoft.com/office/drawing/2014/main" id="{E3AD4547-FB59-4B64-A6A4-7934AA8F211F}"/>
              </a:ext>
            </a:extLst>
          </p:cNvPr>
          <p:cNvPicPr>
            <a:picLocks noChangeAspect="1"/>
          </p:cNvPicPr>
          <p:nvPr/>
        </p:nvPicPr>
        <p:blipFill>
          <a:blip r:embed="rId3"/>
          <a:stretch>
            <a:fillRect/>
          </a:stretch>
        </p:blipFill>
        <p:spPr>
          <a:xfrm>
            <a:off x="5220902" y="1074539"/>
            <a:ext cx="2758606" cy="3678141"/>
          </a:xfrm>
          <a:prstGeom prst="rect">
            <a:avLst/>
          </a:prstGeom>
          <a:ln>
            <a:solidFill>
              <a:schemeClr val="tx2"/>
            </a:solidFill>
          </a:ln>
        </p:spPr>
      </p:pic>
      <p:sp>
        <p:nvSpPr>
          <p:cNvPr id="7" name="TextBox 6">
            <a:extLst>
              <a:ext uri="{FF2B5EF4-FFF2-40B4-BE49-F238E27FC236}">
                <a16:creationId xmlns:a16="http://schemas.microsoft.com/office/drawing/2014/main" id="{0BD9FE78-C323-4A95-B74E-DD571760D98B}"/>
              </a:ext>
            </a:extLst>
          </p:cNvPr>
          <p:cNvSpPr txBox="1"/>
          <p:nvPr/>
        </p:nvSpPr>
        <p:spPr>
          <a:xfrm>
            <a:off x="4455632" y="4752681"/>
            <a:ext cx="3581400" cy="253916"/>
          </a:xfrm>
          <a:prstGeom prst="rect">
            <a:avLst/>
          </a:prstGeom>
          <a:noFill/>
        </p:spPr>
        <p:txBody>
          <a:bodyPr wrap="square" rtlCol="0">
            <a:spAutoFit/>
          </a:bodyPr>
          <a:lstStyle/>
          <a:p>
            <a:pPr algn="r"/>
            <a:r>
              <a:rPr lang="en-US" sz="1050" i="1" dirty="0"/>
              <a:t>Recreationaltrailsinfo.org – Tim Johnson for Burke County</a:t>
            </a:r>
          </a:p>
        </p:txBody>
      </p:sp>
    </p:spTree>
    <p:extLst>
      <p:ext uri="{BB962C8B-B14F-4D97-AF65-F5344CB8AC3E}">
        <p14:creationId xmlns:p14="http://schemas.microsoft.com/office/powerpoint/2010/main" val="33951510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827F5-96ED-4960-9E00-74671B4B9F41}"/>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E36E8A39-CE4A-4190-B457-A88FD01FC210}"/>
              </a:ext>
            </a:extLst>
          </p:cNvPr>
          <p:cNvSpPr>
            <a:spLocks noGrp="1"/>
          </p:cNvSpPr>
          <p:nvPr>
            <p:ph idx="1"/>
          </p:nvPr>
        </p:nvSpPr>
        <p:spPr/>
        <p:txBody>
          <a:bodyPr/>
          <a:lstStyle/>
          <a:p>
            <a:r>
              <a:rPr lang="en-US" dirty="0"/>
              <a:t>Trails serve as a complement to and extension of on-street facilities (not as alternatives to them)</a:t>
            </a:r>
          </a:p>
          <a:p>
            <a:r>
              <a:rPr lang="en-US" dirty="0"/>
              <a:t>Economic benefits extend beyond the obvious benefits of connection to employment centers and tourism revenue</a:t>
            </a:r>
          </a:p>
          <a:p>
            <a:r>
              <a:rPr lang="en-US" dirty="0"/>
              <a:t>There is specific guidance for trails related to accessibility, lighting, signage, and green infrastructure </a:t>
            </a:r>
          </a:p>
          <a:p>
            <a:r>
              <a:rPr lang="en-US" dirty="0"/>
              <a:t>Best practices for pedestrian crossings apply to </a:t>
            </a:r>
            <a:r>
              <a:rPr lang="en-US"/>
              <a:t>trail crossings</a:t>
            </a:r>
            <a:endParaRPr lang="en-US" dirty="0"/>
          </a:p>
          <a:p>
            <a:endParaRPr lang="en-US" dirty="0"/>
          </a:p>
        </p:txBody>
      </p:sp>
      <p:sp>
        <p:nvSpPr>
          <p:cNvPr id="4" name="Slide Number Placeholder 3">
            <a:extLst>
              <a:ext uri="{FF2B5EF4-FFF2-40B4-BE49-F238E27FC236}">
                <a16:creationId xmlns:a16="http://schemas.microsoft.com/office/drawing/2014/main" id="{3143A788-89FE-41EF-8CE5-E5970935D8D8}"/>
              </a:ext>
            </a:extLst>
          </p:cNvPr>
          <p:cNvSpPr>
            <a:spLocks noGrp="1"/>
          </p:cNvSpPr>
          <p:nvPr>
            <p:ph type="sldNum" sz="quarter" idx="12"/>
          </p:nvPr>
        </p:nvSpPr>
        <p:spPr/>
        <p:txBody>
          <a:bodyPr/>
          <a:lstStyle/>
          <a:p>
            <a:fld id="{588A7B10-5B59-5847-A2D4-DA6B67CC2B64}" type="slidenum">
              <a:rPr lang="en-US" smtClean="0"/>
              <a:t>39</a:t>
            </a:fld>
            <a:endParaRPr lang="en-US"/>
          </a:p>
        </p:txBody>
      </p:sp>
    </p:spTree>
    <p:extLst>
      <p:ext uri="{BB962C8B-B14F-4D97-AF65-F5344CB8AC3E}">
        <p14:creationId xmlns:p14="http://schemas.microsoft.com/office/powerpoint/2010/main" val="1960780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Types of Trails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4422042" cy="1209675"/>
          </a:xfrm>
        </p:spPr>
        <p:txBody>
          <a:bodyPr>
            <a:normAutofit lnSpcReduction="10000"/>
          </a:bodyPr>
          <a:lstStyle/>
          <a:p>
            <a:pPr lvl="0"/>
            <a:r>
              <a:rPr lang="en-US" dirty="0" err="1"/>
              <a:t>Sidepaths</a:t>
            </a:r>
            <a:endParaRPr lang="en-US" dirty="0"/>
          </a:p>
          <a:p>
            <a:pPr lvl="0"/>
            <a:r>
              <a:rPr lang="en-US" dirty="0"/>
              <a:t>Shared use paths</a:t>
            </a:r>
          </a:p>
          <a:p>
            <a:pPr lvl="0"/>
            <a:r>
              <a:rPr lang="en-US" dirty="0"/>
              <a:t>Rail trails </a:t>
            </a:r>
          </a:p>
          <a:p>
            <a:pPr lvl="2"/>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a:t>
            </a:fld>
            <a:endParaRPr lang="en-US" dirty="0"/>
          </a:p>
        </p:txBody>
      </p:sp>
      <p:pic>
        <p:nvPicPr>
          <p:cNvPr id="1026" name="Picture 2" descr="Woman rides bike on the Hudson Valley Rail Trail ">
            <a:extLst>
              <a:ext uri="{FF2B5EF4-FFF2-40B4-BE49-F238E27FC236}">
                <a16:creationId xmlns:a16="http://schemas.microsoft.com/office/drawing/2014/main" id="{EFC753DE-A82A-4332-9C1B-DEB197B1C7A8}"/>
              </a:ext>
            </a:extLst>
          </p:cNvPr>
          <p:cNvPicPr>
            <a:picLocks noChangeAspect="1" noChangeArrowheads="1"/>
          </p:cNvPicPr>
          <p:nvPr/>
        </p:nvPicPr>
        <p:blipFill>
          <a:blip r:embed="rId3"/>
          <a:srcRect/>
          <a:stretch/>
        </p:blipFill>
        <p:spPr bwMode="auto">
          <a:xfrm>
            <a:off x="1532238" y="2599323"/>
            <a:ext cx="3348829" cy="2234296"/>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471946" y="4833619"/>
            <a:ext cx="2876550" cy="261610"/>
          </a:xfrm>
          <a:prstGeom prst="rect">
            <a:avLst/>
          </a:prstGeom>
          <a:noFill/>
        </p:spPr>
        <p:txBody>
          <a:bodyPr wrap="square" rtlCol="0">
            <a:spAutoFit/>
          </a:bodyPr>
          <a:lstStyle/>
          <a:p>
            <a:r>
              <a:rPr lang="it-IT" sz="1050" i="1" dirty="0"/>
              <a:t>Flickr Creative Commons – Juan Monroy</a:t>
            </a:r>
            <a:endParaRPr lang="en-US" sz="1050" dirty="0"/>
          </a:p>
        </p:txBody>
      </p:sp>
      <p:pic>
        <p:nvPicPr>
          <p:cNvPr id="6" name="Picture 5" descr="People walk on a paved trail along side a road in a rural community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4727" y="2587652"/>
            <a:ext cx="3007652" cy="2255739"/>
          </a:xfrm>
          <a:prstGeom prst="rect">
            <a:avLst/>
          </a:prstGeom>
          <a:ln>
            <a:solidFill>
              <a:schemeClr val="tx2"/>
            </a:solidFill>
          </a:ln>
        </p:spPr>
      </p:pic>
      <p:sp>
        <p:nvSpPr>
          <p:cNvPr id="8" name="TextBox 7"/>
          <p:cNvSpPr txBox="1"/>
          <p:nvPr/>
        </p:nvSpPr>
        <p:spPr>
          <a:xfrm>
            <a:off x="5233780" y="4833619"/>
            <a:ext cx="2876550" cy="261610"/>
          </a:xfrm>
          <a:prstGeom prst="rect">
            <a:avLst/>
          </a:prstGeom>
          <a:noFill/>
        </p:spPr>
        <p:txBody>
          <a:bodyPr wrap="square" rtlCol="0">
            <a:spAutoFit/>
          </a:bodyPr>
          <a:lstStyle/>
          <a:p>
            <a:pPr algn="r"/>
            <a:r>
              <a:rPr lang="it-IT" sz="1050" i="1" dirty="0"/>
              <a:t>Pedbikeimages.org – Reuben E Moore</a:t>
            </a:r>
            <a:endParaRPr lang="en-US" sz="1050" dirty="0"/>
          </a:p>
        </p:txBody>
      </p:sp>
      <p:pic>
        <p:nvPicPr>
          <p:cNvPr id="11" name="Picture 10" descr="Shared use path. A sign gives distances and directions for N Broad St, Basin St Trailhead, and French Quarter ">
            <a:extLst>
              <a:ext uri="{FF2B5EF4-FFF2-40B4-BE49-F238E27FC236}">
                <a16:creationId xmlns:a16="http://schemas.microsoft.com/office/drawing/2014/main" id="{DB847AA5-563B-4979-AC20-8F474B1291F2}"/>
              </a:ext>
            </a:extLst>
          </p:cNvPr>
          <p:cNvPicPr>
            <a:picLocks noChangeAspect="1"/>
          </p:cNvPicPr>
          <p:nvPr/>
        </p:nvPicPr>
        <p:blipFill>
          <a:blip r:embed="rId5"/>
          <a:stretch>
            <a:fillRect/>
          </a:stretch>
        </p:blipFill>
        <p:spPr>
          <a:xfrm>
            <a:off x="5102678" y="100730"/>
            <a:ext cx="3007652" cy="2255739"/>
          </a:xfrm>
          <a:prstGeom prst="rect">
            <a:avLst/>
          </a:prstGeom>
          <a:ln>
            <a:solidFill>
              <a:schemeClr val="tx2"/>
            </a:solidFill>
          </a:ln>
        </p:spPr>
      </p:pic>
      <p:sp>
        <p:nvSpPr>
          <p:cNvPr id="13" name="TextBox 12">
            <a:extLst>
              <a:ext uri="{FF2B5EF4-FFF2-40B4-BE49-F238E27FC236}">
                <a16:creationId xmlns:a16="http://schemas.microsoft.com/office/drawing/2014/main" id="{28DE6337-B413-4C90-8E19-67D6B36B0FD1}"/>
              </a:ext>
            </a:extLst>
          </p:cNvPr>
          <p:cNvSpPr txBox="1"/>
          <p:nvPr/>
        </p:nvSpPr>
        <p:spPr>
          <a:xfrm>
            <a:off x="5028087" y="2326254"/>
            <a:ext cx="3156833" cy="253916"/>
          </a:xfrm>
          <a:prstGeom prst="rect">
            <a:avLst/>
          </a:prstGeom>
          <a:noFill/>
        </p:spPr>
        <p:txBody>
          <a:bodyPr wrap="square" rtlCol="0">
            <a:spAutoFit/>
          </a:bodyPr>
          <a:lstStyle/>
          <a:p>
            <a:pPr algn="r"/>
            <a:r>
              <a:rPr lang="en-US" sz="1050" i="1" dirty="0"/>
              <a:t>Recreationaltrailsinfo.org – Stuart MacDonald</a:t>
            </a:r>
          </a:p>
        </p:txBody>
      </p:sp>
    </p:spTree>
    <p:extLst>
      <p:ext uri="{BB962C8B-B14F-4D97-AF65-F5344CB8AC3E}">
        <p14:creationId xmlns:p14="http://schemas.microsoft.com/office/powerpoint/2010/main" val="3721748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err="1"/>
              <a:t>Sidepaths</a:t>
            </a:r>
            <a:endParaRPr lang="en-US" dirty="0"/>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145593" y="1063229"/>
            <a:ext cx="4227624" cy="3874292"/>
          </a:xfrm>
        </p:spPr>
        <p:txBody>
          <a:bodyPr>
            <a:normAutofit/>
          </a:bodyPr>
          <a:lstStyle/>
          <a:p>
            <a:r>
              <a:rPr lang="en-US" dirty="0"/>
              <a:t>Physically separated paths for walking and bicycling</a:t>
            </a:r>
          </a:p>
          <a:p>
            <a:r>
              <a:rPr lang="en-US" dirty="0"/>
              <a:t>Immediately adjacent to roadways, usually in the ROW</a:t>
            </a:r>
          </a:p>
          <a:p>
            <a:r>
              <a:rPr lang="en-US" dirty="0"/>
              <a:t>Concerns</a:t>
            </a:r>
          </a:p>
          <a:p>
            <a:pPr lvl="1"/>
            <a:r>
              <a:rPr lang="en-US" dirty="0"/>
              <a:t>Two-way traffic can lead to conflicts with other path users and drivers at intersections</a:t>
            </a:r>
          </a:p>
          <a:p>
            <a:pPr lvl="1"/>
            <a:r>
              <a:rPr lang="en-US" dirty="0"/>
              <a:t>Intersection considerations similar for two-way separated bike lanes</a:t>
            </a:r>
          </a:p>
          <a:p>
            <a:pPr lvl="1"/>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a:t>
            </a:fld>
            <a:endParaRPr lang="en-US" dirty="0"/>
          </a:p>
        </p:txBody>
      </p:sp>
      <p:sp>
        <p:nvSpPr>
          <p:cNvPr id="6" name="TextBox 5"/>
          <p:cNvSpPr txBox="1"/>
          <p:nvPr/>
        </p:nvSpPr>
        <p:spPr>
          <a:xfrm>
            <a:off x="5839938" y="3154925"/>
            <a:ext cx="2284155" cy="253916"/>
          </a:xfrm>
          <a:prstGeom prst="rect">
            <a:avLst/>
          </a:prstGeom>
          <a:noFill/>
        </p:spPr>
        <p:txBody>
          <a:bodyPr wrap="square" rtlCol="0">
            <a:spAutoFit/>
          </a:bodyPr>
          <a:lstStyle/>
          <a:p>
            <a:pPr algn="r"/>
            <a:r>
              <a:rPr lang="en-US" sz="1050" i="1" dirty="0"/>
              <a:t>FHWA</a:t>
            </a:r>
          </a:p>
        </p:txBody>
      </p:sp>
      <p:pic>
        <p:nvPicPr>
          <p:cNvPr id="7" name="Picture 6" descr="A woman pushes a stroller down a side path adjacent to a roadway ">
            <a:extLst>
              <a:ext uri="{FF2B5EF4-FFF2-40B4-BE49-F238E27FC236}">
                <a16:creationId xmlns:a16="http://schemas.microsoft.com/office/drawing/2014/main" id="{BA16F28C-1C83-4F5A-A94B-7DECB64C6830}"/>
              </a:ext>
            </a:extLst>
          </p:cNvPr>
          <p:cNvPicPr>
            <a:picLocks noChangeAspect="1"/>
          </p:cNvPicPr>
          <p:nvPr/>
        </p:nvPicPr>
        <p:blipFill rotWithShape="1">
          <a:blip r:embed="rId3"/>
          <a:srcRect l="18671"/>
          <a:stretch/>
        </p:blipFill>
        <p:spPr>
          <a:xfrm>
            <a:off x="4373217" y="1063229"/>
            <a:ext cx="3750876" cy="2092717"/>
          </a:xfrm>
          <a:prstGeom prst="rect">
            <a:avLst/>
          </a:prstGeom>
          <a:ln>
            <a:solidFill>
              <a:schemeClr val="tx2"/>
            </a:solidFill>
          </a:ln>
        </p:spPr>
      </p:pic>
    </p:spTree>
    <p:extLst>
      <p:ext uri="{BB962C8B-B14F-4D97-AF65-F5344CB8AC3E}">
        <p14:creationId xmlns:p14="http://schemas.microsoft.com/office/powerpoint/2010/main" val="10685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ndering of a shared use path which intersects a road perpendicularly. There is a raised intersection and pedestrian refuge in the middle of the intersection. ">
            <a:extLst>
              <a:ext uri="{FF2B5EF4-FFF2-40B4-BE49-F238E27FC236}">
                <a16:creationId xmlns:a16="http://schemas.microsoft.com/office/drawing/2014/main" id="{A537D31E-BA1D-475D-BA9E-14567E52448E}"/>
              </a:ext>
            </a:extLst>
          </p:cNvPr>
          <p:cNvPicPr>
            <a:picLocks noChangeAspect="1"/>
          </p:cNvPicPr>
          <p:nvPr/>
        </p:nvPicPr>
        <p:blipFill>
          <a:blip r:embed="rId3"/>
          <a:stretch>
            <a:fillRect/>
          </a:stretch>
        </p:blipFill>
        <p:spPr>
          <a:xfrm>
            <a:off x="3227999" y="734220"/>
            <a:ext cx="5105400" cy="4076343"/>
          </a:xfrm>
          <a:prstGeom prst="rect">
            <a:avLst/>
          </a:prstGeom>
          <a:effectLst/>
        </p:spPr>
      </p:pic>
      <p:sp>
        <p:nvSpPr>
          <p:cNvPr id="5122" name="Rectangle 2">
            <a:extLst>
              <a:ext uri="{FF2B5EF4-FFF2-40B4-BE49-F238E27FC236}">
                <a16:creationId xmlns:a16="http://schemas.microsoft.com/office/drawing/2014/main" id="{9337BDB8-0AE9-42F6-9953-EA560507FC63}"/>
              </a:ext>
            </a:extLst>
          </p:cNvPr>
          <p:cNvSpPr>
            <a:spLocks noGrp="1" noChangeArrowheads="1"/>
          </p:cNvSpPr>
          <p:nvPr>
            <p:ph type="title"/>
          </p:nvPr>
        </p:nvSpPr>
        <p:spPr/>
        <p:txBody>
          <a:bodyPr/>
          <a:lstStyle/>
          <a:p>
            <a:pPr eaLnBrk="1" hangingPunct="1"/>
            <a:r>
              <a:rPr lang="en-US" altLang="en-US"/>
              <a:t>Shared Use Paths</a:t>
            </a:r>
          </a:p>
        </p:txBody>
      </p:sp>
      <p:sp>
        <p:nvSpPr>
          <p:cNvPr id="5123" name="Rectangle 3">
            <a:extLst>
              <a:ext uri="{FF2B5EF4-FFF2-40B4-BE49-F238E27FC236}">
                <a16:creationId xmlns:a16="http://schemas.microsoft.com/office/drawing/2014/main" id="{835972AC-10C7-4F9D-A88F-01C08362C508}"/>
              </a:ext>
            </a:extLst>
          </p:cNvPr>
          <p:cNvSpPr>
            <a:spLocks noGrp="1" noChangeArrowheads="1"/>
          </p:cNvSpPr>
          <p:nvPr>
            <p:ph type="body" idx="1"/>
          </p:nvPr>
        </p:nvSpPr>
        <p:spPr>
          <a:xfrm>
            <a:off x="283308" y="1063229"/>
            <a:ext cx="2974242" cy="3949673"/>
          </a:xfrm>
        </p:spPr>
        <p:txBody>
          <a:bodyPr>
            <a:normAutofit/>
          </a:bodyPr>
          <a:lstStyle/>
          <a:p>
            <a:pPr eaLnBrk="1" hangingPunct="1"/>
            <a:r>
              <a:rPr lang="en-US" altLang="en-US" dirty="0"/>
              <a:t>10’-15’ wide, physically separated from the road</a:t>
            </a:r>
          </a:p>
          <a:p>
            <a:pPr eaLnBrk="1" hangingPunct="1"/>
            <a:r>
              <a:rPr lang="en-US" altLang="en-US" dirty="0"/>
              <a:t>Popular, low stress</a:t>
            </a:r>
          </a:p>
          <a:p>
            <a:pPr eaLnBrk="1" hangingPunct="1"/>
            <a:r>
              <a:rPr lang="en-US" altLang="en-US" dirty="0"/>
              <a:t>Diverse user mix</a:t>
            </a:r>
          </a:p>
          <a:p>
            <a:pPr eaLnBrk="1" hangingPunct="1"/>
            <a:r>
              <a:rPr lang="en-US" altLang="en-US" dirty="0"/>
              <a:t>Alternative connectivity to roadways</a:t>
            </a:r>
          </a:p>
        </p:txBody>
      </p:sp>
      <p:sp>
        <p:nvSpPr>
          <p:cNvPr id="5" name="TextBox 4">
            <a:extLst>
              <a:ext uri="{FF2B5EF4-FFF2-40B4-BE49-F238E27FC236}">
                <a16:creationId xmlns:a16="http://schemas.microsoft.com/office/drawing/2014/main" id="{E0344EEC-A17A-4F62-9D5B-9DED1D5B12B1}"/>
              </a:ext>
            </a:extLst>
          </p:cNvPr>
          <p:cNvSpPr txBox="1"/>
          <p:nvPr/>
        </p:nvSpPr>
        <p:spPr>
          <a:xfrm>
            <a:off x="5982813" y="4683605"/>
            <a:ext cx="2284155" cy="253916"/>
          </a:xfrm>
          <a:prstGeom prst="rect">
            <a:avLst/>
          </a:prstGeom>
          <a:noFill/>
        </p:spPr>
        <p:txBody>
          <a:bodyPr wrap="square" rtlCol="0">
            <a:spAutoFit/>
          </a:bodyPr>
          <a:lstStyle/>
          <a:p>
            <a:pPr algn="r"/>
            <a:r>
              <a:rPr lang="en-US" sz="1050" i="1" dirty="0"/>
              <a:t>FHWA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Rail Trails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3695657" cy="3600450"/>
          </a:xfrm>
        </p:spPr>
        <p:txBody>
          <a:bodyPr/>
          <a:lstStyle/>
          <a:p>
            <a:r>
              <a:rPr lang="en-US" dirty="0"/>
              <a:t>Multi-purpose public paths </a:t>
            </a:r>
          </a:p>
          <a:p>
            <a:pPr lvl="1"/>
            <a:r>
              <a:rPr lang="en-US" dirty="0"/>
              <a:t>Sited on old rail corridors</a:t>
            </a:r>
          </a:p>
          <a:p>
            <a:r>
              <a:rPr lang="en-US" dirty="0"/>
              <a:t>Accessible</a:t>
            </a:r>
          </a:p>
          <a:p>
            <a:pPr lvl="1"/>
            <a:r>
              <a:rPr lang="en-US" dirty="0"/>
              <a:t>Flat, wide, typically straight</a:t>
            </a:r>
          </a:p>
          <a:p>
            <a:pPr lvl="1"/>
            <a:r>
              <a:rPr lang="en-US" dirty="0"/>
              <a:t>Popular for recreation</a:t>
            </a:r>
          </a:p>
          <a:p>
            <a:r>
              <a:rPr lang="en-US" dirty="0"/>
              <a:t>Transportation potential</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7</a:t>
            </a:fld>
            <a:endParaRPr lang="en-US" dirty="0"/>
          </a:p>
        </p:txBody>
      </p:sp>
      <p:pic>
        <p:nvPicPr>
          <p:cNvPr id="6" name="Picture 5" descr="Section of the Northern Rail Trail with a bridge and autumn leaves ">
            <a:extLst>
              <a:ext uri="{FF2B5EF4-FFF2-40B4-BE49-F238E27FC236}">
                <a16:creationId xmlns:a16="http://schemas.microsoft.com/office/drawing/2014/main" id="{709A38E6-942C-4AE5-8F84-856585B53FC2}"/>
              </a:ext>
            </a:extLst>
          </p:cNvPr>
          <p:cNvPicPr>
            <a:picLocks noChangeAspect="1"/>
          </p:cNvPicPr>
          <p:nvPr/>
        </p:nvPicPr>
        <p:blipFill>
          <a:blip r:embed="rId3"/>
          <a:stretch>
            <a:fillRect/>
          </a:stretch>
        </p:blipFill>
        <p:spPr>
          <a:xfrm>
            <a:off x="4144899" y="724661"/>
            <a:ext cx="3979776" cy="2961513"/>
          </a:xfrm>
          <a:prstGeom prst="rect">
            <a:avLst/>
          </a:prstGeom>
        </p:spPr>
      </p:pic>
      <p:sp>
        <p:nvSpPr>
          <p:cNvPr id="8" name="TextBox 7">
            <a:extLst>
              <a:ext uri="{FF2B5EF4-FFF2-40B4-BE49-F238E27FC236}">
                <a16:creationId xmlns:a16="http://schemas.microsoft.com/office/drawing/2014/main" id="{EA9571F6-7C3F-4551-8310-6B3A9FC3660A}"/>
              </a:ext>
            </a:extLst>
          </p:cNvPr>
          <p:cNvSpPr txBox="1"/>
          <p:nvPr/>
        </p:nvSpPr>
        <p:spPr>
          <a:xfrm>
            <a:off x="4207608" y="3657599"/>
            <a:ext cx="3955167" cy="253916"/>
          </a:xfrm>
          <a:prstGeom prst="rect">
            <a:avLst/>
          </a:prstGeom>
          <a:noFill/>
        </p:spPr>
        <p:txBody>
          <a:bodyPr wrap="square" rtlCol="0">
            <a:spAutoFit/>
          </a:bodyPr>
          <a:lstStyle/>
          <a:p>
            <a:pPr algn="r"/>
            <a:r>
              <a:rPr lang="en-US" sz="1050" i="1" dirty="0"/>
              <a:t>Recreationaltrailsinfo.org – Friends of the Northern Rail Trail</a:t>
            </a:r>
          </a:p>
        </p:txBody>
      </p:sp>
    </p:spTree>
    <p:extLst>
      <p:ext uri="{BB962C8B-B14F-4D97-AF65-F5344CB8AC3E}">
        <p14:creationId xmlns:p14="http://schemas.microsoft.com/office/powerpoint/2010/main" val="4288328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17290"/>
            <a:ext cx="7620000" cy="857250"/>
          </a:xfrm>
        </p:spPr>
        <p:txBody>
          <a:bodyPr/>
          <a:lstStyle/>
          <a:p>
            <a:r>
              <a:rPr lang="en-US" dirty="0"/>
              <a:t>Recreational Trails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103695" y="1200149"/>
            <a:ext cx="5059683" cy="3806447"/>
          </a:xfrm>
        </p:spPr>
        <p:txBody>
          <a:bodyPr>
            <a:noAutofit/>
          </a:bodyPr>
          <a:lstStyle/>
          <a:p>
            <a:r>
              <a:rPr lang="en-US" sz="2400" dirty="0"/>
              <a:t>Intended for recreational use rather than transportation use</a:t>
            </a:r>
          </a:p>
          <a:p>
            <a:r>
              <a:rPr lang="en-US" sz="2400" dirty="0"/>
              <a:t>Do not use highway design guides for recreational trails</a:t>
            </a:r>
          </a:p>
          <a:p>
            <a:r>
              <a:rPr lang="en-US" sz="2400" dirty="0"/>
              <a:t>Appropriate design guides include:</a:t>
            </a:r>
          </a:p>
          <a:p>
            <a:pPr lvl="2"/>
            <a:r>
              <a:rPr lang="en-US" sz="2200" dirty="0">
                <a:solidFill>
                  <a:schemeClr val="tx2"/>
                </a:solidFill>
              </a:rPr>
              <a:t>Mountain bike</a:t>
            </a:r>
          </a:p>
          <a:p>
            <a:pPr lvl="2"/>
            <a:r>
              <a:rPr lang="en-US" sz="2200" dirty="0">
                <a:solidFill>
                  <a:schemeClr val="tx2"/>
                </a:solidFill>
              </a:rPr>
              <a:t>Equestrian</a:t>
            </a:r>
          </a:p>
          <a:p>
            <a:pPr lvl="2"/>
            <a:r>
              <a:rPr lang="en-US" sz="2200" dirty="0">
                <a:solidFill>
                  <a:schemeClr val="tx2"/>
                </a:solidFill>
              </a:rPr>
              <a:t>Off-highway vehicle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8</a:t>
            </a:fld>
            <a:endParaRPr lang="en-US" dirty="0"/>
          </a:p>
        </p:txBody>
      </p:sp>
      <p:pic>
        <p:nvPicPr>
          <p:cNvPr id="6" name="Picture 5" descr="Recreational Trail in Burke County ">
            <a:extLst>
              <a:ext uri="{FF2B5EF4-FFF2-40B4-BE49-F238E27FC236}">
                <a16:creationId xmlns:a16="http://schemas.microsoft.com/office/drawing/2014/main" id="{E3AD4547-FB59-4B64-A6A4-7934AA8F211F}"/>
              </a:ext>
            </a:extLst>
          </p:cNvPr>
          <p:cNvPicPr>
            <a:picLocks noChangeAspect="1"/>
          </p:cNvPicPr>
          <p:nvPr/>
        </p:nvPicPr>
        <p:blipFill>
          <a:blip r:embed="rId3"/>
          <a:stretch>
            <a:fillRect/>
          </a:stretch>
        </p:blipFill>
        <p:spPr>
          <a:xfrm>
            <a:off x="5220902" y="1074539"/>
            <a:ext cx="2758606" cy="3678141"/>
          </a:xfrm>
          <a:prstGeom prst="rect">
            <a:avLst/>
          </a:prstGeom>
          <a:ln>
            <a:solidFill>
              <a:schemeClr val="tx2"/>
            </a:solidFill>
          </a:ln>
        </p:spPr>
      </p:pic>
      <p:sp>
        <p:nvSpPr>
          <p:cNvPr id="7" name="TextBox 6">
            <a:extLst>
              <a:ext uri="{FF2B5EF4-FFF2-40B4-BE49-F238E27FC236}">
                <a16:creationId xmlns:a16="http://schemas.microsoft.com/office/drawing/2014/main" id="{0BD9FE78-C323-4A95-B74E-DD571760D98B}"/>
              </a:ext>
            </a:extLst>
          </p:cNvPr>
          <p:cNvSpPr txBox="1"/>
          <p:nvPr/>
        </p:nvSpPr>
        <p:spPr>
          <a:xfrm>
            <a:off x="4455632" y="4752681"/>
            <a:ext cx="3581400" cy="253916"/>
          </a:xfrm>
          <a:prstGeom prst="rect">
            <a:avLst/>
          </a:prstGeom>
          <a:noFill/>
        </p:spPr>
        <p:txBody>
          <a:bodyPr wrap="square" rtlCol="0">
            <a:spAutoFit/>
          </a:bodyPr>
          <a:lstStyle/>
          <a:p>
            <a:pPr algn="r"/>
            <a:r>
              <a:rPr lang="en-US" sz="1050" i="1" dirty="0"/>
              <a:t>Recreationaltrailsinfo.org – Tim Johnson for Burke County</a:t>
            </a:r>
          </a:p>
        </p:txBody>
      </p:sp>
    </p:spTree>
    <p:extLst>
      <p:ext uri="{BB962C8B-B14F-4D97-AF65-F5344CB8AC3E}">
        <p14:creationId xmlns:p14="http://schemas.microsoft.com/office/powerpoint/2010/main" val="1111357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Benefits of trails</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3417408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2237</TotalTime>
  <Words>6726</Words>
  <Application>Microsoft Office PowerPoint</Application>
  <PresentationFormat>On-screen Show (16:9)</PresentationFormat>
  <Paragraphs>541</Paragraphs>
  <Slides>39</Slides>
  <Notes>38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Franklin Gothic Medium</vt:lpstr>
      <vt:lpstr>Times New Roman</vt:lpstr>
      <vt:lpstr>HSRC_FHWA_16x9</vt:lpstr>
      <vt:lpstr>Trails</vt:lpstr>
      <vt:lpstr>Module Outline</vt:lpstr>
      <vt:lpstr>Types of trails</vt:lpstr>
      <vt:lpstr>Types of Trails </vt:lpstr>
      <vt:lpstr>Sidepaths</vt:lpstr>
      <vt:lpstr>Shared Use Paths</vt:lpstr>
      <vt:lpstr>Rail Trails </vt:lpstr>
      <vt:lpstr>Recreational Trails</vt:lpstr>
      <vt:lpstr>Benefits of trails</vt:lpstr>
      <vt:lpstr>Not Just Recreation…</vt:lpstr>
      <vt:lpstr>Benefits of Trails</vt:lpstr>
      <vt:lpstr>Economic Benefits of Trails</vt:lpstr>
      <vt:lpstr>Trail Design and Accessibility </vt:lpstr>
      <vt:lpstr>PowerPoint Presentation</vt:lpstr>
      <vt:lpstr>Accessibility on Trails</vt:lpstr>
      <vt:lpstr>PowerPoint Presentation</vt:lpstr>
      <vt:lpstr>PowerPoint Presentation</vt:lpstr>
      <vt:lpstr>Accessibility on Trails</vt:lpstr>
      <vt:lpstr>Path Lighting </vt:lpstr>
      <vt:lpstr>Guidelines for Lighting</vt:lpstr>
      <vt:lpstr>Green Infrastructure </vt:lpstr>
      <vt:lpstr>Trail crossings</vt:lpstr>
      <vt:lpstr>Guiding Principles</vt:lpstr>
      <vt:lpstr>Crossing Types</vt:lpstr>
      <vt:lpstr>Trail Crossing – Good? Bad?</vt:lpstr>
      <vt:lpstr>Crossing Treatments - RRFBs</vt:lpstr>
      <vt:lpstr>Crossing Treatments - PHBs</vt:lpstr>
      <vt:lpstr>Sidepath Considerations</vt:lpstr>
      <vt:lpstr>Rail Crossings</vt:lpstr>
      <vt:lpstr>Trail SIGNAGE</vt:lpstr>
      <vt:lpstr>Signage and Surface Marking </vt:lpstr>
      <vt:lpstr>PowerPoint Presentation</vt:lpstr>
      <vt:lpstr>Evaluation and funding</vt:lpstr>
      <vt:lpstr>Monitoring and Evaluation </vt:lpstr>
      <vt:lpstr>Funding Sources</vt:lpstr>
      <vt:lpstr>Congestion Mitigation and Air Quality Improvement Program (CMAQ)</vt:lpstr>
      <vt:lpstr>Transportation Alternatives</vt:lpstr>
      <vt:lpstr>Recreational Trails Program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200</cp:revision>
  <dcterms:created xsi:type="dcterms:W3CDTF">2019-02-14T20:40:13Z</dcterms:created>
  <dcterms:modified xsi:type="dcterms:W3CDTF">2019-10-02T17:23:41Z</dcterms:modified>
</cp:coreProperties>
</file>